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475" r:id="rId2"/>
    <p:sldId id="429" r:id="rId3"/>
    <p:sldId id="487" r:id="rId4"/>
    <p:sldId id="489" r:id="rId5"/>
    <p:sldId id="491" r:id="rId6"/>
    <p:sldId id="492" r:id="rId7"/>
    <p:sldId id="493" r:id="rId8"/>
    <p:sldId id="494" r:id="rId9"/>
    <p:sldId id="495" r:id="rId10"/>
    <p:sldId id="490" r:id="rId11"/>
    <p:sldId id="504" r:id="rId12"/>
    <p:sldId id="510" r:id="rId13"/>
    <p:sldId id="497" r:id="rId14"/>
    <p:sldId id="505" r:id="rId15"/>
    <p:sldId id="506" r:id="rId16"/>
    <p:sldId id="496" r:id="rId17"/>
    <p:sldId id="500" r:id="rId18"/>
    <p:sldId id="501" r:id="rId19"/>
    <p:sldId id="502" r:id="rId20"/>
    <p:sldId id="507" r:id="rId21"/>
    <p:sldId id="508" r:id="rId22"/>
    <p:sldId id="498" r:id="rId23"/>
    <p:sldId id="499" r:id="rId24"/>
    <p:sldId id="433" r:id="rId2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057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orient="horz" pos="3976" userDrawn="1">
          <p15:clr>
            <a:srgbClr val="A4A3A4"/>
          </p15:clr>
        </p15:guide>
        <p15:guide id="5" pos="1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AD2F0"/>
    <a:srgbClr val="DCECF8"/>
    <a:srgbClr val="E6E6E6"/>
    <a:srgbClr val="086EA0"/>
    <a:srgbClr val="F2F2F2"/>
    <a:srgbClr val="EBEBEB"/>
    <a:srgbClr val="E1E1E1"/>
    <a:srgbClr val="5F5F5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74695" autoAdjust="0"/>
  </p:normalViewPr>
  <p:slideViewPr>
    <p:cSldViewPr showGuides="1">
      <p:cViewPr>
        <p:scale>
          <a:sx n="100" d="100"/>
          <a:sy n="100" d="100"/>
        </p:scale>
        <p:origin x="732" y="150"/>
      </p:cViewPr>
      <p:guideLst>
        <p:guide orient="horz" pos="2160"/>
        <p:guide pos="5057"/>
        <p:guide orient="horz" pos="799"/>
        <p:guide orient="horz" pos="3976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2" d="100"/>
          <a:sy n="122" d="100"/>
        </p:scale>
        <p:origin x="4914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2CE45-ABFF-4210-9CE1-C61ADDCC2281}" type="datetimeFigureOut">
              <a:rPr lang="de-DE" smtClean="0"/>
              <a:t>11.04.2016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48421-8BE3-4580-9858-C7A7BE2A75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0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4005"/>
            <a:ext cx="9144000" cy="436499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5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10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11" name="Picture 9" descr="Logo_fml_neuer_Versuc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8911" y="5662589"/>
            <a:ext cx="993089" cy="648072"/>
          </a:xfrm>
          <a:prstGeom prst="rect">
            <a:avLst/>
          </a:prstGeom>
          <a:noFill/>
        </p:spPr>
      </p:pic>
      <p:sp>
        <p:nvSpPr>
          <p:cNvPr id="12" name="Text Box 26"/>
          <p:cNvSpPr txBox="1">
            <a:spLocks noChangeArrowheads="1"/>
          </p:cNvSpPr>
          <p:nvPr userDrawn="1"/>
        </p:nvSpPr>
        <p:spPr bwMode="auto">
          <a:xfrm>
            <a:off x="2322001" y="5845002"/>
            <a:ext cx="52920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defTabSz="801688">
              <a:spcBef>
                <a:spcPct val="50000"/>
              </a:spcBef>
            </a:pPr>
            <a:r>
              <a:rPr lang="de-DE" sz="1000" b="1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</a:t>
            </a:r>
            <a:r>
              <a:rPr lang="de-DE" sz="1000" b="0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Lehrstuhl </a:t>
            </a:r>
            <a:r>
              <a:rPr lang="de-DE" sz="1000" b="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 Fördertechnik Materialfluss Logistik</a:t>
            </a:r>
            <a:br>
              <a:rPr lang="de-DE" sz="1000" b="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Dr.-Ing. Dipl.-</a:t>
            </a:r>
            <a:r>
              <a:rPr lang="de-DE" sz="1000" dirty="0" err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</a:t>
            </a:r>
            <a:b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Technische Universität München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000" y="3740976"/>
            <a:ext cx="2970000" cy="636072"/>
          </a:xfrm>
          <a:effectLst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 baseline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0"/>
              </a:spcBef>
              <a:buNone/>
              <a:defRPr sz="1400">
                <a:solidFill>
                  <a:srgbClr val="086EA0"/>
                </a:solidFill>
              </a:defRPr>
            </a:lvl2pPr>
            <a:lvl3pPr marL="914400" indent="0" algn="ctr">
              <a:buNone/>
              <a:defRPr sz="12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Ort, Datum</a:t>
            </a:r>
          </a:p>
          <a:p>
            <a:pPr lvl="1"/>
            <a:r>
              <a:rPr lang="de-DE" dirty="0" smtClean="0"/>
              <a:t>Anlass</a:t>
            </a:r>
          </a:p>
          <a:p>
            <a:pPr lvl="1"/>
            <a:r>
              <a:rPr lang="de-DE" dirty="0" smtClean="0"/>
              <a:t>Vortragende</a:t>
            </a:r>
          </a:p>
        </p:txBody>
      </p: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7" t="19384" r="8160" b="19184"/>
          <a:stretch/>
        </p:blipFill>
        <p:spPr>
          <a:xfrm>
            <a:off x="3150000" y="1476000"/>
            <a:ext cx="5472000" cy="3924000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3150335" y="546042"/>
            <a:ext cx="5471665" cy="929958"/>
          </a:xfrm>
        </p:spPr>
        <p:txBody>
          <a:bodyPr lIns="0" rIns="0" anchor="ctr">
            <a:normAutofit/>
          </a:bodyPr>
          <a:lstStyle>
            <a:lvl1pPr algn="l">
              <a:defRPr sz="24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0055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54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feld, Bild, graues Feld mit Überschrift und weißem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rgbClr val="E6E6E6"/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0" y="1268997"/>
            <a:ext cx="3870512" cy="27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8"/>
          </p:nvPr>
        </p:nvSpPr>
        <p:spPr>
          <a:xfrm>
            <a:off x="4242128" y="1891428"/>
            <a:ext cx="3747240" cy="405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4241721" y="1621427"/>
            <a:ext cx="3747642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986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, großes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5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9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10" name="Picture 9" descr="Logo_fml_neuer_Versuc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1644" y="243201"/>
            <a:ext cx="719268" cy="469381"/>
          </a:xfrm>
          <a:prstGeom prst="rect">
            <a:avLst/>
          </a:prstGeom>
          <a:noFill/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7785512" cy="503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9567000" y="-294800"/>
            <a:ext cx="5040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None/>
            </a:pPr>
            <a:r>
              <a:rPr lang="de-DE" sz="1200" dirty="0" smtClean="0"/>
              <a:t>Vorher</a:t>
            </a:r>
            <a:r>
              <a:rPr lang="de-DE" sz="1200" baseline="0" dirty="0" smtClean="0"/>
              <a:t> - </a:t>
            </a:r>
            <a:r>
              <a:rPr lang="de-DE" sz="1200" baseline="0" dirty="0" err="1" smtClean="0"/>
              <a:t>Nacher</a:t>
            </a:r>
            <a:endParaRPr lang="de-DE" sz="1200" dirty="0" smtClean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59" y="2430300"/>
            <a:ext cx="2820300" cy="213131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84" y="86425"/>
            <a:ext cx="2820300" cy="21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669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6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chrift, zwei Textfelder, also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5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9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10" name="Picture 9" descr="Logo_fml_neuer_Versuc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1644" y="243201"/>
            <a:ext cx="719268" cy="469381"/>
          </a:xfrm>
          <a:prstGeom prst="rect">
            <a:avLst/>
          </a:prstGeom>
          <a:noFill/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780000" cy="503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248384" y="1616400"/>
            <a:ext cx="3780000" cy="4692600"/>
          </a:xfrm>
        </p:spPr>
        <p:txBody>
          <a:bodyPr lIns="0" tIns="0" rIns="0">
            <a:noAutofit/>
          </a:bodyPr>
          <a:lstStyle>
            <a:lvl1pPr marL="180000" indent="-180000"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</a:defRPr>
            </a:lvl1pPr>
            <a:lvl2pPr marL="360000">
              <a:spcBef>
                <a:spcPts val="720"/>
              </a:spcBef>
              <a:defRPr/>
            </a:lvl2pPr>
            <a:lvl3pPr marL="540000">
              <a:defRPr/>
            </a:lvl3pPr>
            <a:lvl4pPr marL="720000">
              <a:defRPr/>
            </a:lvl4pPr>
            <a:lvl5pPr marL="90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3056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063" userDrawn="1">
          <p15:clr>
            <a:srgbClr val="FBAE40"/>
          </p15:clr>
        </p15:guide>
        <p15:guide id="0" pos="15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setzungsseite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7785512" cy="503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-387424" y="7210045"/>
            <a:ext cx="2151112" cy="1040589"/>
          </a:xfrm>
          <a:prstGeom prst="rect">
            <a:avLst/>
          </a:prstGeom>
          <a:solidFill>
            <a:srgbClr val="DCECF8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de-DE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36"/>
          <p:cNvSpPr txBox="1">
            <a:spLocks noChangeArrowheads="1"/>
          </p:cNvSpPr>
          <p:nvPr userDrawn="1"/>
        </p:nvSpPr>
        <p:spPr bwMode="auto">
          <a:xfrm>
            <a:off x="-396552" y="7173416"/>
            <a:ext cx="2088232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Clr>
                <a:srgbClr val="086EA0"/>
              </a:buClr>
            </a:pPr>
            <a:r>
              <a:rPr lang="de-DE" sz="800" b="1" dirty="0" smtClean="0"/>
              <a:t>Fortsetzungsseite</a:t>
            </a:r>
          </a:p>
          <a:p>
            <a:pPr>
              <a:buClr>
                <a:srgbClr val="086EA0"/>
              </a:buClr>
            </a:pPr>
            <a:endParaRPr lang="de-DE" sz="800" dirty="0" smtClean="0"/>
          </a:p>
          <a:p>
            <a:pPr>
              <a:buClr>
                <a:srgbClr val="086EA0"/>
              </a:buClr>
            </a:pPr>
            <a:r>
              <a:rPr lang="de-DE" sz="800" dirty="0" smtClean="0"/>
              <a:t>Hier geht der Inhalt weiter, wenn die Seite nicht ausreicht bzw. das Thema größeren Ausholbedarf benötigt.</a:t>
            </a:r>
          </a:p>
          <a:p>
            <a:pPr>
              <a:buClr>
                <a:srgbClr val="086EA0"/>
              </a:buClr>
            </a:pPr>
            <a:endParaRPr lang="de-DE" sz="800" dirty="0" smtClean="0"/>
          </a:p>
          <a:p>
            <a:pPr>
              <a:buClr>
                <a:srgbClr val="086EA0"/>
              </a:buClr>
            </a:pPr>
            <a:r>
              <a:rPr lang="de-DE" sz="800" dirty="0" smtClean="0"/>
              <a:t>Keine Wiederholung der Überschrift notwendig.</a:t>
            </a:r>
          </a:p>
        </p:txBody>
      </p:sp>
    </p:spTree>
    <p:extLst>
      <p:ext uri="{BB962C8B-B14F-4D97-AF65-F5344CB8AC3E}">
        <p14:creationId xmlns:p14="http://schemas.microsoft.com/office/powerpoint/2010/main" val="1023818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n Vorankündig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1989000"/>
            <a:ext cx="9144000" cy="463341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33665"/>
            <a:ext cx="6732000" cy="655575"/>
          </a:xfrm>
          <a:prstGeom prst="rect">
            <a:avLst/>
          </a:prstGeom>
          <a:solidFill>
            <a:srgbClr val="086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2000" y="4933665"/>
            <a:ext cx="6480000" cy="655575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de-DE" dirty="0" smtClean="0"/>
              <a:t>Aktueller Agendapunkt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4509120"/>
            <a:ext cx="4320000" cy="324249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de-DE" dirty="0" smtClean="0"/>
              <a:t>Vorheriger Agendapunkt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2000" y="5697039"/>
            <a:ext cx="4320000" cy="324249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de-DE" dirty="0" smtClean="0"/>
              <a:t>Nachfolgender Agendapunkt</a:t>
            </a:r>
          </a:p>
        </p:txBody>
      </p:sp>
    </p:spTree>
    <p:extLst>
      <p:ext uri="{BB962C8B-B14F-4D97-AF65-F5344CB8AC3E}">
        <p14:creationId xmlns:p14="http://schemas.microsoft.com/office/powerpoint/2010/main" val="3425092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zeilige Head,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Einzeilige Überschrift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 sz="1400"/>
            </a:lvl2pPr>
            <a:lvl3pPr marL="360000">
              <a:defRPr sz="1400"/>
            </a:lvl3pPr>
            <a:lvl4pPr marL="540000">
              <a:defRPr sz="1400"/>
            </a:lvl4pPr>
            <a:lvl5pPr marL="720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067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zeilige Head, graues Feld mit 3 Inhaltsbereichen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rgbClr val="E6E6E6"/>
          </a:solidFill>
        </p:spPr>
        <p:txBody>
          <a:bodyPr lIns="90000" tIns="36000" rIns="9000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Überschrift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 sz="1400"/>
            </a:lvl2pPr>
            <a:lvl3pPr marL="360000">
              <a:defRPr sz="1400"/>
            </a:lvl3pPr>
            <a:lvl4pPr marL="540000">
              <a:defRPr sz="1400"/>
            </a:lvl4pPr>
            <a:lvl5pPr marL="720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9" name="Inhaltsplatzhalter 18"/>
          <p:cNvSpPr>
            <a:spLocks noGrp="1"/>
          </p:cNvSpPr>
          <p:nvPr>
            <p:ph sz="quarter" idx="18"/>
          </p:nvPr>
        </p:nvSpPr>
        <p:spPr>
          <a:xfrm>
            <a:off x="327800" y="4329000"/>
            <a:ext cx="248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37" name="Inhaltsplatzhalter 18"/>
          <p:cNvSpPr>
            <a:spLocks noGrp="1"/>
          </p:cNvSpPr>
          <p:nvPr>
            <p:ph sz="quarter" idx="22"/>
          </p:nvPr>
        </p:nvSpPr>
        <p:spPr>
          <a:xfrm>
            <a:off x="2899493" y="4329000"/>
            <a:ext cx="248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38" name="Inhaltsplatzhalter 18"/>
          <p:cNvSpPr>
            <a:spLocks noGrp="1"/>
          </p:cNvSpPr>
          <p:nvPr>
            <p:ph sz="quarter" idx="20"/>
          </p:nvPr>
        </p:nvSpPr>
        <p:spPr>
          <a:xfrm>
            <a:off x="5472407" y="4329000"/>
            <a:ext cx="248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327393" y="4059000"/>
            <a:ext cx="2489607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5472000" y="4059000"/>
            <a:ext cx="2489607" cy="280800"/>
          </a:xfrm>
          <a:solidFill>
            <a:srgbClr val="DCECF8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086E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platzhalter 16"/>
          <p:cNvSpPr>
            <a:spLocks noGrp="1"/>
          </p:cNvSpPr>
          <p:nvPr>
            <p:ph type="body" sz="quarter" idx="21"/>
          </p:nvPr>
        </p:nvSpPr>
        <p:spPr>
          <a:xfrm>
            <a:off x="2899086" y="4059000"/>
            <a:ext cx="2489607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086E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315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6157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zeilige Head, graues Feld mit 2 Inhaltsbereichen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rgbClr val="E6E6E6"/>
          </a:solidFill>
        </p:spPr>
        <p:txBody>
          <a:bodyPr lIns="90000" tIns="36000" rIns="9000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Zweizeilige Überschrift</a:t>
            </a:r>
            <a:b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ev. Untertitel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 sz="1400"/>
            </a:lvl2pPr>
            <a:lvl3pPr marL="360000">
              <a:defRPr sz="1400"/>
            </a:lvl3pPr>
            <a:lvl4pPr marL="540000">
              <a:defRPr sz="1400"/>
            </a:lvl4pPr>
            <a:lvl5pPr marL="720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9" name="Inhaltsplatzhalter 18"/>
          <p:cNvSpPr>
            <a:spLocks noGrp="1"/>
          </p:cNvSpPr>
          <p:nvPr>
            <p:ph sz="quarter" idx="18"/>
          </p:nvPr>
        </p:nvSpPr>
        <p:spPr>
          <a:xfrm>
            <a:off x="327800" y="4329000"/>
            <a:ext cx="37908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327393" y="4059000"/>
            <a:ext cx="3791207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315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19"/>
          </p:nvPr>
        </p:nvSpPr>
        <p:spPr>
          <a:xfrm>
            <a:off x="4180915" y="4329001"/>
            <a:ext cx="3790800" cy="187166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27" name="Textplatzhalter 16"/>
          <p:cNvSpPr>
            <a:spLocks noGrp="1"/>
          </p:cNvSpPr>
          <p:nvPr>
            <p:ph type="body" sz="quarter" idx="20"/>
          </p:nvPr>
        </p:nvSpPr>
        <p:spPr>
          <a:xfrm>
            <a:off x="4180508" y="4059000"/>
            <a:ext cx="3791207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2442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Zweizeilige Head, graues Feld mit Inhalts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rgbClr val="E6E6E6"/>
          </a:solidFill>
        </p:spPr>
        <p:txBody>
          <a:bodyPr lIns="90000" tIns="36000" rIns="9000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Zweizeilige Überschrift</a:t>
            </a:r>
            <a:b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ev. Untertitel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 sz="1400"/>
            </a:lvl2pPr>
            <a:lvl3pPr marL="360000">
              <a:defRPr sz="1400"/>
            </a:lvl3pPr>
            <a:lvl4pPr marL="540000">
              <a:defRPr sz="1400"/>
            </a:lvl4pPr>
            <a:lvl5pPr marL="720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9" name="Inhaltsplatzhalter 18"/>
          <p:cNvSpPr>
            <a:spLocks noGrp="1"/>
          </p:cNvSpPr>
          <p:nvPr>
            <p:ph sz="quarter" idx="18"/>
          </p:nvPr>
        </p:nvSpPr>
        <p:spPr>
          <a:xfrm>
            <a:off x="327800" y="4329000"/>
            <a:ext cx="761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327393" y="4059000"/>
            <a:ext cx="7620018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315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0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zeilige Head, graues Feld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rgbClr val="E6E6E6"/>
          </a:solidFill>
        </p:spPr>
        <p:txBody>
          <a:bodyPr lIns="90000" tIns="36000" rIns="9000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Zweizeilige Überschrift</a:t>
            </a:r>
            <a:b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ev. Untertitel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2475775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37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feld, graues Feld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rgbClr val="E6E6E6"/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1" y="1268997"/>
            <a:ext cx="3870512" cy="270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633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zeilige Head, Textfeld, Bild, graues Feld mit 3 Inhaltsber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rgbClr val="E6E6E6"/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0" y="1268997"/>
            <a:ext cx="3870512" cy="27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8"/>
          </p:nvPr>
        </p:nvSpPr>
        <p:spPr>
          <a:xfrm>
            <a:off x="4242128" y="1891428"/>
            <a:ext cx="3747240" cy="108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4241721" y="1621427"/>
            <a:ext cx="3747642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19"/>
          </p:nvPr>
        </p:nvSpPr>
        <p:spPr>
          <a:xfrm>
            <a:off x="4244760" y="3374460"/>
            <a:ext cx="3747240" cy="108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Textplatzhalter 16"/>
          <p:cNvSpPr>
            <a:spLocks noGrp="1"/>
          </p:cNvSpPr>
          <p:nvPr>
            <p:ph type="body" sz="quarter" idx="20"/>
          </p:nvPr>
        </p:nvSpPr>
        <p:spPr>
          <a:xfrm>
            <a:off x="4244353" y="3104459"/>
            <a:ext cx="3747642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086E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1"/>
          </p:nvPr>
        </p:nvSpPr>
        <p:spPr>
          <a:xfrm>
            <a:off x="4244760" y="4871888"/>
            <a:ext cx="3747240" cy="108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platzhalter 16"/>
          <p:cNvSpPr>
            <a:spLocks noGrp="1"/>
          </p:cNvSpPr>
          <p:nvPr>
            <p:ph type="body" sz="quarter" idx="22"/>
          </p:nvPr>
        </p:nvSpPr>
        <p:spPr>
          <a:xfrm>
            <a:off x="4244353" y="4601887"/>
            <a:ext cx="3747642" cy="280800"/>
          </a:xfrm>
          <a:solidFill>
            <a:srgbClr val="DCECF8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086E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27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, Bild, einzeilige Head, graues Feld mit zwei Inhaltsber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rgbClr val="E6E6E6"/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0" y="1268997"/>
            <a:ext cx="3870512" cy="27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8"/>
          </p:nvPr>
        </p:nvSpPr>
        <p:spPr>
          <a:xfrm>
            <a:off x="4242128" y="1891428"/>
            <a:ext cx="3747240" cy="189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4241721" y="1621427"/>
            <a:ext cx="3747642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Inhaltsplatzhalter 18"/>
          <p:cNvSpPr>
            <a:spLocks noGrp="1"/>
          </p:cNvSpPr>
          <p:nvPr>
            <p:ph sz="quarter" idx="19"/>
          </p:nvPr>
        </p:nvSpPr>
        <p:spPr>
          <a:xfrm>
            <a:off x="4241721" y="4141428"/>
            <a:ext cx="3747240" cy="189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20"/>
          </p:nvPr>
        </p:nvSpPr>
        <p:spPr>
          <a:xfrm>
            <a:off x="4241314" y="3871427"/>
            <a:ext cx="3747642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086E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069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/>
          <p:cNvSpPr/>
          <p:nvPr userDrawn="1"/>
        </p:nvSpPr>
        <p:spPr bwMode="auto">
          <a:xfrm>
            <a:off x="8037512" y="6922013"/>
            <a:ext cx="1106132" cy="1584176"/>
          </a:xfrm>
          <a:prstGeom prst="rect">
            <a:avLst/>
          </a:prstGeom>
          <a:solidFill>
            <a:srgbClr val="AAD2F0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de-DE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9182100" y="234001"/>
            <a:ext cx="1870620" cy="792000"/>
          </a:xfrm>
          <a:prstGeom prst="rect">
            <a:avLst/>
          </a:prstGeom>
          <a:solidFill>
            <a:srgbClr val="AAD2F0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de-DE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712" y="234001"/>
            <a:ext cx="77868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Headline</a:t>
            </a:r>
            <a:br>
              <a:rPr lang="en-US" dirty="0" smtClean="0"/>
            </a:br>
            <a:r>
              <a:rPr lang="en-US" dirty="0" err="1" smtClean="0"/>
              <a:t>ev</a:t>
            </a:r>
            <a:r>
              <a:rPr lang="en-US" dirty="0" smtClean="0"/>
              <a:t>. </a:t>
            </a:r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Zeile</a:t>
            </a:r>
            <a:r>
              <a:rPr lang="en-US" dirty="0" smtClean="0"/>
              <a:t> </a:t>
            </a:r>
            <a:r>
              <a:rPr lang="en-US" dirty="0" err="1" smtClean="0"/>
              <a:t>notwendig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9000"/>
            <a:ext cx="7786687" cy="5039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2" name="Rectangle 7"/>
          <p:cNvSpPr>
            <a:spLocks noChangeArrowheads="1"/>
          </p:cNvSpPr>
          <p:nvPr userDrawn="1"/>
        </p:nvSpPr>
        <p:spPr bwMode="auto">
          <a:xfrm>
            <a:off x="-356" y="-789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54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55" name="Picture 9" descr="Logo_fml_neuer_Versuch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171644" y="243201"/>
            <a:ext cx="719268" cy="469381"/>
          </a:xfrm>
          <a:prstGeom prst="rect">
            <a:avLst/>
          </a:prstGeom>
          <a:noFill/>
        </p:spPr>
      </p:pic>
      <p:sp>
        <p:nvSpPr>
          <p:cNvPr id="5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2000" y="6608905"/>
            <a:ext cx="707756" cy="25271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9" name="Text Box 23"/>
          <p:cNvSpPr txBox="1">
            <a:spLocks noChangeArrowheads="1"/>
          </p:cNvSpPr>
          <p:nvPr userDrawn="1"/>
        </p:nvSpPr>
        <p:spPr bwMode="auto">
          <a:xfrm>
            <a:off x="-1044575" y="2"/>
            <a:ext cx="935038" cy="615283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>
                <a:solidFill>
                  <a:schemeClr val="bg1"/>
                </a:solidFill>
              </a:rPr>
              <a:t>fml-blau</a:t>
            </a:r>
          </a:p>
          <a:p>
            <a:pPr defTabSz="801572"/>
            <a:endParaRPr lang="de-DE" sz="300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R - 008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G - 110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B - 160</a:t>
            </a:r>
          </a:p>
        </p:txBody>
      </p:sp>
      <p:sp>
        <p:nvSpPr>
          <p:cNvPr id="60" name="Text Box 24"/>
          <p:cNvSpPr txBox="1">
            <a:spLocks noChangeArrowheads="1"/>
          </p:cNvSpPr>
          <p:nvPr userDrawn="1"/>
        </p:nvSpPr>
        <p:spPr bwMode="auto">
          <a:xfrm>
            <a:off x="-1044575" y="598516"/>
            <a:ext cx="935038" cy="615283"/>
          </a:xfrm>
          <a:prstGeom prst="rect">
            <a:avLst/>
          </a:prstGeom>
          <a:solidFill>
            <a:srgbClr val="AAD2F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fml-hellblau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- 170</a:t>
            </a:r>
          </a:p>
          <a:p>
            <a:pPr defTabSz="801572"/>
            <a:r>
              <a:rPr lang="de-DE" sz="800" b="1" dirty="0"/>
              <a:t>G - 210</a:t>
            </a:r>
          </a:p>
          <a:p>
            <a:pPr defTabSz="801572"/>
            <a:r>
              <a:rPr lang="de-DE" sz="800" b="1" dirty="0"/>
              <a:t>B - 240</a:t>
            </a:r>
          </a:p>
        </p:txBody>
      </p:sp>
      <p:sp>
        <p:nvSpPr>
          <p:cNvPr id="61" name="Text Box 25"/>
          <p:cNvSpPr txBox="1">
            <a:spLocks noChangeArrowheads="1"/>
          </p:cNvSpPr>
          <p:nvPr userDrawn="1"/>
        </p:nvSpPr>
        <p:spPr bwMode="auto">
          <a:xfrm>
            <a:off x="-1044575" y="1197030"/>
            <a:ext cx="935038" cy="615283"/>
          </a:xfrm>
          <a:prstGeom prst="rect">
            <a:avLst/>
          </a:prstGeom>
          <a:solidFill>
            <a:srgbClr val="DCECF8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leichtes hellblau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- 220</a:t>
            </a:r>
          </a:p>
          <a:p>
            <a:pPr defTabSz="801572"/>
            <a:r>
              <a:rPr lang="de-DE" sz="800" b="1" dirty="0"/>
              <a:t>G - 236</a:t>
            </a:r>
          </a:p>
          <a:p>
            <a:pPr defTabSz="801572"/>
            <a:r>
              <a:rPr lang="de-DE" sz="800" b="1" dirty="0"/>
              <a:t>B - 248</a:t>
            </a:r>
          </a:p>
        </p:txBody>
      </p:sp>
      <p:sp>
        <p:nvSpPr>
          <p:cNvPr id="62" name="Text Box 26"/>
          <p:cNvSpPr txBox="1">
            <a:spLocks noChangeArrowheads="1"/>
          </p:cNvSpPr>
          <p:nvPr userDrawn="1"/>
        </p:nvSpPr>
        <p:spPr bwMode="auto">
          <a:xfrm>
            <a:off x="-1042988" y="1795544"/>
            <a:ext cx="935038" cy="615283"/>
          </a:xfrm>
          <a:prstGeom prst="rect">
            <a:avLst/>
          </a:prstGeom>
          <a:solidFill>
            <a:srgbClr val="78C86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 err="1"/>
              <a:t>liz</a:t>
            </a:r>
            <a:r>
              <a:rPr lang="de-DE" sz="700" dirty="0"/>
              <a:t>-grün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- 120</a:t>
            </a:r>
          </a:p>
          <a:p>
            <a:pPr defTabSz="801572"/>
            <a:r>
              <a:rPr lang="de-DE" sz="800" b="1" dirty="0"/>
              <a:t>G - 200</a:t>
            </a:r>
          </a:p>
          <a:p>
            <a:pPr defTabSz="801572"/>
            <a:r>
              <a:rPr lang="de-DE" sz="800" b="1" dirty="0"/>
              <a:t>B - 100</a:t>
            </a:r>
          </a:p>
        </p:txBody>
      </p:sp>
      <p:sp>
        <p:nvSpPr>
          <p:cNvPr id="63" name="Text Box 27"/>
          <p:cNvSpPr txBox="1">
            <a:spLocks noChangeArrowheads="1"/>
          </p:cNvSpPr>
          <p:nvPr userDrawn="1"/>
        </p:nvSpPr>
        <p:spPr bwMode="auto">
          <a:xfrm>
            <a:off x="-1044575" y="2394058"/>
            <a:ext cx="935038" cy="615283"/>
          </a:xfrm>
          <a:prstGeom prst="rect">
            <a:avLst/>
          </a:prstGeom>
          <a:solidFill>
            <a:srgbClr val="F6BA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 err="1"/>
              <a:t>liz</a:t>
            </a:r>
            <a:r>
              <a:rPr lang="de-DE" sz="700" dirty="0"/>
              <a:t>-orange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- 246</a:t>
            </a:r>
          </a:p>
          <a:p>
            <a:pPr defTabSz="801572"/>
            <a:r>
              <a:rPr lang="de-DE" sz="800" b="1" dirty="0"/>
              <a:t>G - 186</a:t>
            </a:r>
          </a:p>
          <a:p>
            <a:pPr defTabSz="801572"/>
            <a:r>
              <a:rPr lang="de-DE" sz="800" b="1" dirty="0"/>
              <a:t>B - 000</a:t>
            </a:r>
          </a:p>
        </p:txBody>
      </p:sp>
      <p:sp>
        <p:nvSpPr>
          <p:cNvPr id="65" name="Text Box 29"/>
          <p:cNvSpPr txBox="1">
            <a:spLocks noChangeArrowheads="1"/>
          </p:cNvSpPr>
          <p:nvPr userDrawn="1"/>
        </p:nvSpPr>
        <p:spPr bwMode="auto">
          <a:xfrm>
            <a:off x="-1044575" y="2993630"/>
            <a:ext cx="935038" cy="615283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>
                <a:solidFill>
                  <a:schemeClr val="bg1"/>
                </a:solidFill>
              </a:rPr>
              <a:t>grau 50%</a:t>
            </a:r>
          </a:p>
          <a:p>
            <a:pPr defTabSz="801572"/>
            <a:endParaRPr lang="de-DE" sz="300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R - </a:t>
            </a:r>
            <a:r>
              <a:rPr lang="de-DE" sz="800" b="1" dirty="0" smtClean="0">
                <a:solidFill>
                  <a:schemeClr val="bg1"/>
                </a:solidFill>
              </a:rPr>
              <a:t>127</a:t>
            </a:r>
            <a:endParaRPr lang="de-DE" sz="800" b="1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G - </a:t>
            </a:r>
            <a:r>
              <a:rPr lang="de-DE" sz="800" b="1" dirty="0" smtClean="0">
                <a:solidFill>
                  <a:schemeClr val="bg1"/>
                </a:solidFill>
              </a:rPr>
              <a:t>127</a:t>
            </a:r>
            <a:endParaRPr lang="de-DE" sz="800" b="1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B - </a:t>
            </a:r>
            <a:r>
              <a:rPr lang="de-DE" sz="800" b="1" dirty="0" smtClean="0">
                <a:solidFill>
                  <a:schemeClr val="bg1"/>
                </a:solidFill>
              </a:rPr>
              <a:t>127</a:t>
            </a:r>
            <a:endParaRPr lang="de-DE" sz="800" b="1" dirty="0">
              <a:solidFill>
                <a:schemeClr val="bg1"/>
              </a:solidFill>
            </a:endParaRPr>
          </a:p>
        </p:txBody>
      </p:sp>
      <p:sp>
        <p:nvSpPr>
          <p:cNvPr id="66" name="Text Box 30"/>
          <p:cNvSpPr txBox="1">
            <a:spLocks noChangeArrowheads="1"/>
          </p:cNvSpPr>
          <p:nvPr userDrawn="1"/>
        </p:nvSpPr>
        <p:spPr bwMode="auto">
          <a:xfrm>
            <a:off x="-1044575" y="3593434"/>
            <a:ext cx="935038" cy="61528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grau </a:t>
            </a:r>
            <a:r>
              <a:rPr lang="de-DE" sz="700" dirty="0" smtClean="0"/>
              <a:t>15%</a:t>
            </a:r>
            <a:endParaRPr lang="de-DE" sz="700" dirty="0"/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</a:t>
            </a:r>
            <a:r>
              <a:rPr lang="de-DE" sz="800" b="1" dirty="0" smtClean="0"/>
              <a:t>217</a:t>
            </a:r>
            <a:endParaRPr lang="de-DE" sz="800" b="1" dirty="0"/>
          </a:p>
          <a:p>
            <a:pPr defTabSz="801572"/>
            <a:r>
              <a:rPr lang="de-DE" sz="800" b="1" dirty="0"/>
              <a:t>G - </a:t>
            </a:r>
            <a:r>
              <a:rPr lang="de-DE" sz="800" b="1" dirty="0" smtClean="0"/>
              <a:t>217</a:t>
            </a:r>
            <a:endParaRPr lang="de-DE" sz="800" b="1" dirty="0"/>
          </a:p>
          <a:p>
            <a:pPr defTabSz="801572"/>
            <a:r>
              <a:rPr lang="de-DE" sz="800" b="1" dirty="0"/>
              <a:t>B - </a:t>
            </a:r>
            <a:r>
              <a:rPr lang="de-DE" sz="800" b="1" dirty="0" smtClean="0"/>
              <a:t>217</a:t>
            </a:r>
            <a:endParaRPr lang="de-DE" sz="800" b="1" dirty="0"/>
          </a:p>
        </p:txBody>
      </p:sp>
      <p:sp>
        <p:nvSpPr>
          <p:cNvPr id="18" name="Text Box 30"/>
          <p:cNvSpPr txBox="1">
            <a:spLocks noChangeArrowheads="1"/>
          </p:cNvSpPr>
          <p:nvPr userDrawn="1"/>
        </p:nvSpPr>
        <p:spPr bwMode="auto">
          <a:xfrm>
            <a:off x="-1044575" y="4198454"/>
            <a:ext cx="935038" cy="615283"/>
          </a:xfrm>
          <a:prstGeom prst="rect">
            <a:avLst/>
          </a:prstGeom>
          <a:solidFill>
            <a:srgbClr val="E6E6E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grau </a:t>
            </a:r>
            <a:r>
              <a:rPr lang="de-DE" sz="700" dirty="0" smtClean="0"/>
              <a:t>10%</a:t>
            </a:r>
            <a:endParaRPr lang="de-DE" sz="700" dirty="0"/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</a:t>
            </a:r>
            <a:r>
              <a:rPr lang="de-DE" sz="800" b="1" dirty="0" smtClean="0"/>
              <a:t>230</a:t>
            </a:r>
            <a:endParaRPr lang="de-DE" sz="800" b="1" dirty="0"/>
          </a:p>
          <a:p>
            <a:pPr defTabSz="801572"/>
            <a:r>
              <a:rPr lang="de-DE" sz="800" b="1" dirty="0"/>
              <a:t>G - </a:t>
            </a:r>
            <a:r>
              <a:rPr lang="de-DE" sz="800" b="1" dirty="0" smtClean="0"/>
              <a:t>230</a:t>
            </a:r>
            <a:endParaRPr lang="de-DE" sz="800" b="1" dirty="0"/>
          </a:p>
          <a:p>
            <a:pPr defTabSz="801572"/>
            <a:r>
              <a:rPr lang="de-DE" sz="800" b="1" dirty="0"/>
              <a:t>B - </a:t>
            </a:r>
            <a:r>
              <a:rPr lang="de-DE" sz="800" b="1" dirty="0" smtClean="0"/>
              <a:t>230</a:t>
            </a:r>
            <a:endParaRPr lang="de-DE" sz="800" b="1" dirty="0"/>
          </a:p>
        </p:txBody>
      </p:sp>
      <p:sp>
        <p:nvSpPr>
          <p:cNvPr id="17" name="Text Box 60"/>
          <p:cNvSpPr txBox="1">
            <a:spLocks noChangeArrowheads="1"/>
          </p:cNvSpPr>
          <p:nvPr userDrawn="1"/>
        </p:nvSpPr>
        <p:spPr bwMode="auto">
          <a:xfrm>
            <a:off x="3600450" y="-309563"/>
            <a:ext cx="889987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800" dirty="0" smtClean="0"/>
              <a:t>Mitte Folie 0,00</a:t>
            </a:r>
          </a:p>
        </p:txBody>
      </p:sp>
      <p:sp>
        <p:nvSpPr>
          <p:cNvPr id="19" name="Line 61"/>
          <p:cNvSpPr>
            <a:spLocks noChangeShapeType="1"/>
          </p:cNvSpPr>
          <p:nvPr userDrawn="1"/>
        </p:nvSpPr>
        <p:spPr bwMode="auto">
          <a:xfrm flipH="1">
            <a:off x="4562475" y="-246063"/>
            <a:ext cx="0" cy="179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charset="0"/>
              <a:cs typeface="Arial" charset="0"/>
            </a:endParaRPr>
          </a:p>
        </p:txBody>
      </p:sp>
      <p:grpSp>
        <p:nvGrpSpPr>
          <p:cNvPr id="20" name="Group 33"/>
          <p:cNvGrpSpPr>
            <a:grpSpLocks/>
          </p:cNvGrpSpPr>
          <p:nvPr userDrawn="1"/>
        </p:nvGrpSpPr>
        <p:grpSpPr bwMode="auto">
          <a:xfrm rot="5400000">
            <a:off x="9086056" y="1363216"/>
            <a:ext cx="368300" cy="179388"/>
            <a:chOff x="204" y="-144"/>
            <a:chExt cx="232" cy="113"/>
          </a:xfrm>
        </p:grpSpPr>
        <p:sp>
          <p:nvSpPr>
            <p:cNvPr id="21" name="Line 34"/>
            <p:cNvSpPr>
              <a:spLocks noChangeShapeType="1"/>
            </p:cNvSpPr>
            <p:nvPr userDrawn="1"/>
          </p:nvSpPr>
          <p:spPr bwMode="auto">
            <a:xfrm>
              <a:off x="203" y="-145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  <p:sp>
          <p:nvSpPr>
            <p:cNvPr id="22" name="Line 35"/>
            <p:cNvSpPr>
              <a:spLocks noChangeShapeType="1"/>
            </p:cNvSpPr>
            <p:nvPr userDrawn="1"/>
          </p:nvSpPr>
          <p:spPr bwMode="auto">
            <a:xfrm flipH="1">
              <a:off x="204" y="-89"/>
              <a:ext cx="2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</p:grpSp>
      <p:sp>
        <p:nvSpPr>
          <p:cNvPr id="23" name="Text Box 36"/>
          <p:cNvSpPr txBox="1">
            <a:spLocks noChangeArrowheads="1"/>
          </p:cNvSpPr>
          <p:nvPr userDrawn="1"/>
        </p:nvSpPr>
        <p:spPr bwMode="auto">
          <a:xfrm>
            <a:off x="9361488" y="1268760"/>
            <a:ext cx="1547216" cy="34163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de-DE" sz="800" b="1" dirty="0" smtClean="0"/>
              <a:t>Oberkante Fließtext 6,00</a:t>
            </a:r>
          </a:p>
          <a:p>
            <a:pPr algn="l" eaLnBrk="1" hangingPunct="1">
              <a:defRPr/>
            </a:pPr>
            <a:endParaRPr lang="de-DE" sz="800" dirty="0" smtClean="0"/>
          </a:p>
          <a:p>
            <a:pPr algn="l" eaLnBrk="1" hangingPunct="1">
              <a:defRPr/>
            </a:pPr>
            <a:r>
              <a:rPr lang="de-DE" sz="800" b="1" dirty="0" smtClean="0"/>
              <a:t>Überschrift</a:t>
            </a:r>
            <a:r>
              <a:rPr lang="de-DE" sz="800" b="1" baseline="0" dirty="0" smtClean="0"/>
              <a:t> auf Folieninhalt:</a:t>
            </a:r>
            <a:endParaRPr lang="de-DE" sz="800" b="1" dirty="0" smtClean="0"/>
          </a:p>
          <a:p>
            <a:pPr algn="l" eaLnBrk="1" hangingPunct="1">
              <a:defRPr/>
            </a:pPr>
            <a:r>
              <a:rPr lang="de-DE" sz="800" dirty="0" smtClean="0"/>
              <a:t>Schriftgröße 17pt</a:t>
            </a:r>
          </a:p>
          <a:p>
            <a:pPr algn="l" eaLnBrk="1" hangingPunct="1">
              <a:defRPr/>
            </a:pPr>
            <a:endParaRPr lang="de-DE" sz="800" dirty="0" smtClean="0"/>
          </a:p>
          <a:p>
            <a:pPr algn="l" eaLnBrk="1" hangingPunct="1">
              <a:defRPr/>
            </a:pPr>
            <a:r>
              <a:rPr lang="de-DE" sz="800" b="1" dirty="0" smtClean="0"/>
              <a:t>Fließtext</a:t>
            </a:r>
            <a:r>
              <a:rPr lang="de-DE" sz="800" baseline="0" dirty="0" smtClean="0"/>
              <a:t>: </a:t>
            </a:r>
          </a:p>
          <a:p>
            <a:pPr algn="l" eaLnBrk="1" hangingPunct="1">
              <a:defRPr/>
            </a:pPr>
            <a:r>
              <a:rPr lang="de-DE" sz="800" baseline="0" dirty="0" smtClean="0"/>
              <a:t>Schriftgröße 14pt</a:t>
            </a:r>
          </a:p>
          <a:p>
            <a:pPr algn="l" eaLnBrk="1" hangingPunct="1">
              <a:defRPr/>
            </a:pPr>
            <a:r>
              <a:rPr lang="de-DE" sz="800" baseline="0" dirty="0" smtClean="0"/>
              <a:t>Abstand vor 7,2pt</a:t>
            </a:r>
          </a:p>
          <a:p>
            <a:pPr algn="l" eaLnBrk="1" hangingPunct="1">
              <a:defRPr/>
            </a:pPr>
            <a:r>
              <a:rPr lang="de-DE" sz="800" baseline="0" dirty="0" smtClean="0"/>
              <a:t>Abstand nach 0 pt</a:t>
            </a:r>
          </a:p>
          <a:p>
            <a:pPr algn="l" eaLnBrk="1" hangingPunct="1">
              <a:defRPr/>
            </a:pPr>
            <a:r>
              <a:rPr lang="de-DE" sz="800" baseline="0" dirty="0" smtClean="0"/>
              <a:t>Zeilenabstand Einfach 0pt</a:t>
            </a:r>
          </a:p>
          <a:p>
            <a:pPr algn="l" eaLnBrk="1" hangingPunct="1">
              <a:defRPr/>
            </a:pPr>
            <a:endParaRPr lang="de-DE" sz="800" baseline="0" dirty="0" smtClean="0"/>
          </a:p>
          <a:p>
            <a:pPr algn="l" eaLnBrk="1" hangingPunct="1">
              <a:defRPr/>
            </a:pPr>
            <a:endParaRPr lang="de-DE" sz="800" baseline="0" dirty="0" smtClean="0"/>
          </a:p>
          <a:p>
            <a:pPr algn="l" eaLnBrk="1" hangingPunct="1">
              <a:defRPr/>
            </a:pPr>
            <a:r>
              <a:rPr lang="de-DE" sz="800" b="1" baseline="0" dirty="0" smtClean="0"/>
              <a:t>Aufzählung</a:t>
            </a:r>
            <a:r>
              <a:rPr lang="de-DE" sz="800" baseline="0" dirty="0" smtClean="0"/>
              <a:t>: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langer Gedankenstrich, </a:t>
            </a:r>
          </a:p>
          <a:p>
            <a:pPr>
              <a:buClr>
                <a:srgbClr val="086EA0"/>
              </a:buClr>
            </a:pPr>
            <a:r>
              <a:rPr lang="de-DE" sz="800" dirty="0" err="1" smtClean="0"/>
              <a:t>fml-blau</a:t>
            </a:r>
            <a:r>
              <a:rPr lang="de-DE" sz="800" dirty="0" smtClean="0"/>
              <a:t>, 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keine Vergrößerung des Zeichens, 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Einzug: 0,5 cm, 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hängend 0,5 cm</a:t>
            </a:r>
          </a:p>
          <a:p>
            <a:pPr algn="l" eaLnBrk="1" hangingPunct="1">
              <a:defRPr/>
            </a:pPr>
            <a:endParaRPr lang="de-DE" sz="800" baseline="0" dirty="0" smtClean="0"/>
          </a:p>
          <a:p>
            <a:pPr algn="l" eaLnBrk="1" hangingPunct="1">
              <a:defRPr/>
            </a:pPr>
            <a:endParaRPr lang="de-DE" sz="800" baseline="0" dirty="0" smtClean="0"/>
          </a:p>
          <a:p>
            <a:pPr algn="l" eaLnBrk="1" hangingPunct="1">
              <a:defRPr/>
            </a:pPr>
            <a:r>
              <a:rPr lang="de-DE" sz="800" b="1" baseline="0" dirty="0" smtClean="0"/>
              <a:t>Kleine Zusatzinfos wie Bildunterschrift oder Förderhinweis:</a:t>
            </a:r>
          </a:p>
          <a:p>
            <a:pPr algn="l" eaLnBrk="1" hangingPunct="1">
              <a:defRPr/>
            </a:pPr>
            <a:r>
              <a:rPr lang="de-DE" sz="800" baseline="0" dirty="0" smtClean="0"/>
              <a:t>Schriftgröße 8pt</a:t>
            </a:r>
          </a:p>
          <a:p>
            <a:pPr algn="l" eaLnBrk="1" hangingPunct="1">
              <a:defRPr/>
            </a:pPr>
            <a:endParaRPr lang="de-DE" sz="800" baseline="0" dirty="0" smtClean="0"/>
          </a:p>
        </p:txBody>
      </p:sp>
      <p:grpSp>
        <p:nvGrpSpPr>
          <p:cNvPr id="24" name="Group 24"/>
          <p:cNvGrpSpPr>
            <a:grpSpLocks/>
          </p:cNvGrpSpPr>
          <p:nvPr userDrawn="1"/>
        </p:nvGrpSpPr>
        <p:grpSpPr bwMode="auto">
          <a:xfrm rot="10800000">
            <a:off x="7652147" y="-192088"/>
            <a:ext cx="368300" cy="179388"/>
            <a:chOff x="204" y="-144"/>
            <a:chExt cx="232" cy="113"/>
          </a:xfrm>
        </p:grpSpPr>
        <p:sp>
          <p:nvSpPr>
            <p:cNvPr id="25" name="Line 25"/>
            <p:cNvSpPr>
              <a:spLocks noChangeShapeType="1"/>
            </p:cNvSpPr>
            <p:nvPr userDrawn="1"/>
          </p:nvSpPr>
          <p:spPr bwMode="auto">
            <a:xfrm>
              <a:off x="204" y="-143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  <p:sp>
          <p:nvSpPr>
            <p:cNvPr id="26" name="Line 26"/>
            <p:cNvSpPr>
              <a:spLocks noChangeShapeType="1"/>
            </p:cNvSpPr>
            <p:nvPr userDrawn="1"/>
          </p:nvSpPr>
          <p:spPr bwMode="auto">
            <a:xfrm flipH="1">
              <a:off x="204" y="-87"/>
              <a:ext cx="2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</p:grpSp>
      <p:sp>
        <p:nvSpPr>
          <p:cNvPr id="27" name="Text Box 27"/>
          <p:cNvSpPr txBox="1">
            <a:spLocks noChangeArrowheads="1"/>
          </p:cNvSpPr>
          <p:nvPr userDrawn="1"/>
        </p:nvSpPr>
        <p:spPr bwMode="auto">
          <a:xfrm>
            <a:off x="6308168" y="-315416"/>
            <a:ext cx="1648208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800" dirty="0" smtClean="0"/>
              <a:t>Begrenzung Fließtext rechts 9,6</a:t>
            </a:r>
          </a:p>
        </p:txBody>
      </p:sp>
      <p:grpSp>
        <p:nvGrpSpPr>
          <p:cNvPr id="28" name="Group 22"/>
          <p:cNvGrpSpPr>
            <a:grpSpLocks/>
          </p:cNvGrpSpPr>
          <p:nvPr userDrawn="1"/>
        </p:nvGrpSpPr>
        <p:grpSpPr bwMode="auto">
          <a:xfrm>
            <a:off x="251520" y="-228600"/>
            <a:ext cx="368300" cy="179387"/>
            <a:chOff x="204" y="-144"/>
            <a:chExt cx="232" cy="113"/>
          </a:xfrm>
        </p:grpSpPr>
        <p:sp>
          <p:nvSpPr>
            <p:cNvPr id="29" name="Line 18"/>
            <p:cNvSpPr>
              <a:spLocks noChangeShapeType="1"/>
            </p:cNvSpPr>
            <p:nvPr userDrawn="1"/>
          </p:nvSpPr>
          <p:spPr bwMode="auto">
            <a:xfrm>
              <a:off x="204" y="-144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  <p:sp>
          <p:nvSpPr>
            <p:cNvPr id="30" name="Line 21"/>
            <p:cNvSpPr>
              <a:spLocks noChangeShapeType="1"/>
            </p:cNvSpPr>
            <p:nvPr userDrawn="1"/>
          </p:nvSpPr>
          <p:spPr bwMode="auto">
            <a:xfrm flipH="1">
              <a:off x="204" y="-88"/>
              <a:ext cx="2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</p:grpSp>
      <p:sp>
        <p:nvSpPr>
          <p:cNvPr id="31" name="Text Box 23"/>
          <p:cNvSpPr txBox="1">
            <a:spLocks noChangeArrowheads="1"/>
          </p:cNvSpPr>
          <p:nvPr userDrawn="1"/>
        </p:nvSpPr>
        <p:spPr bwMode="auto">
          <a:xfrm>
            <a:off x="251520" y="-315913"/>
            <a:ext cx="1396536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800" dirty="0" smtClean="0"/>
              <a:t>Begrenzung Fließtext 12,0</a:t>
            </a:r>
          </a:p>
        </p:txBody>
      </p:sp>
      <p:sp>
        <p:nvSpPr>
          <p:cNvPr id="32" name="Text Box 45"/>
          <p:cNvSpPr txBox="1">
            <a:spLocks noChangeArrowheads="1"/>
          </p:cNvSpPr>
          <p:nvPr userDrawn="1"/>
        </p:nvSpPr>
        <p:spPr bwMode="auto">
          <a:xfrm>
            <a:off x="9271001" y="6017127"/>
            <a:ext cx="1343638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de-DE" sz="800" dirty="0" smtClean="0"/>
              <a:t>Unterkante Fließtext 8,00</a:t>
            </a:r>
          </a:p>
        </p:txBody>
      </p:sp>
      <p:grpSp>
        <p:nvGrpSpPr>
          <p:cNvPr id="33" name="Group 46"/>
          <p:cNvGrpSpPr>
            <a:grpSpLocks/>
          </p:cNvGrpSpPr>
          <p:nvPr userDrawn="1"/>
        </p:nvGrpSpPr>
        <p:grpSpPr bwMode="auto">
          <a:xfrm rot="-5400000">
            <a:off x="9087645" y="6035155"/>
            <a:ext cx="368300" cy="179387"/>
            <a:chOff x="204" y="-144"/>
            <a:chExt cx="232" cy="113"/>
          </a:xfrm>
        </p:grpSpPr>
        <p:sp>
          <p:nvSpPr>
            <p:cNvPr id="34" name="Line 47"/>
            <p:cNvSpPr>
              <a:spLocks noChangeShapeType="1"/>
            </p:cNvSpPr>
            <p:nvPr userDrawn="1"/>
          </p:nvSpPr>
          <p:spPr bwMode="auto">
            <a:xfrm>
              <a:off x="203" y="-143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  <p:sp>
          <p:nvSpPr>
            <p:cNvPr id="35" name="Line 48"/>
            <p:cNvSpPr>
              <a:spLocks noChangeShapeType="1"/>
            </p:cNvSpPr>
            <p:nvPr userDrawn="1"/>
          </p:nvSpPr>
          <p:spPr bwMode="auto">
            <a:xfrm flipH="1">
              <a:off x="204" y="-88"/>
              <a:ext cx="2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</p:grpSp>
      <p:cxnSp>
        <p:nvCxnSpPr>
          <p:cNvPr id="5" name="Gerader Verbinder 4"/>
          <p:cNvCxnSpPr/>
          <p:nvPr userDrawn="1"/>
        </p:nvCxnSpPr>
        <p:spPr>
          <a:xfrm>
            <a:off x="9180512" y="1026001"/>
            <a:ext cx="23623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 userDrawn="1"/>
        </p:nvCxnSpPr>
        <p:spPr>
          <a:xfrm>
            <a:off x="9180512" y="234001"/>
            <a:ext cx="23623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36"/>
          <p:cNvSpPr txBox="1">
            <a:spLocks noChangeArrowheads="1"/>
          </p:cNvSpPr>
          <p:nvPr userDrawn="1"/>
        </p:nvSpPr>
        <p:spPr bwMode="auto">
          <a:xfrm>
            <a:off x="9421816" y="404664"/>
            <a:ext cx="1547216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Clr>
                <a:srgbClr val="086EA0"/>
              </a:buClr>
            </a:pPr>
            <a:r>
              <a:rPr lang="de-DE" sz="800" dirty="0" smtClean="0"/>
              <a:t>Große Überschrift: 20 pt, fett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Sub-Headline: 14 pt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Zeilenabstand: Genau 24 pt</a:t>
            </a:r>
          </a:p>
        </p:txBody>
      </p:sp>
      <p:sp>
        <p:nvSpPr>
          <p:cNvPr id="46" name="Line 61"/>
          <p:cNvSpPr>
            <a:spLocks noChangeShapeType="1"/>
          </p:cNvSpPr>
          <p:nvPr userDrawn="1"/>
        </p:nvSpPr>
        <p:spPr bwMode="auto">
          <a:xfrm flipH="1">
            <a:off x="8028384" y="6957392"/>
            <a:ext cx="1" cy="28803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charset="0"/>
              <a:cs typeface="Arial" charset="0"/>
            </a:endParaRPr>
          </a:p>
        </p:txBody>
      </p:sp>
      <p:sp>
        <p:nvSpPr>
          <p:cNvPr id="47" name="Line 61"/>
          <p:cNvSpPr>
            <a:spLocks noChangeShapeType="1"/>
          </p:cNvSpPr>
          <p:nvPr userDrawn="1"/>
        </p:nvSpPr>
        <p:spPr bwMode="auto">
          <a:xfrm flipH="1">
            <a:off x="9143643" y="6957392"/>
            <a:ext cx="1" cy="28803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charset="0"/>
              <a:cs typeface="Arial" charset="0"/>
            </a:endParaRPr>
          </a:p>
        </p:txBody>
      </p:sp>
      <p:sp>
        <p:nvSpPr>
          <p:cNvPr id="49" name="Text Box 36"/>
          <p:cNvSpPr txBox="1">
            <a:spLocks noChangeArrowheads="1"/>
          </p:cNvSpPr>
          <p:nvPr userDrawn="1"/>
        </p:nvSpPr>
        <p:spPr bwMode="auto">
          <a:xfrm>
            <a:off x="8028384" y="6885384"/>
            <a:ext cx="1080120" cy="15696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Clr>
                <a:srgbClr val="086EA0"/>
              </a:buClr>
            </a:pPr>
            <a:r>
              <a:rPr lang="de-DE" sz="800" dirty="0" smtClean="0"/>
              <a:t>Nur</a:t>
            </a:r>
            <a:r>
              <a:rPr lang="de-DE" sz="800" baseline="0" dirty="0" smtClean="0"/>
              <a:t> für Förderhinweise zu verwenden.</a:t>
            </a:r>
          </a:p>
          <a:p>
            <a:pPr>
              <a:buClr>
                <a:srgbClr val="086EA0"/>
              </a:buClr>
            </a:pPr>
            <a:r>
              <a:rPr lang="de-DE" sz="800" b="1" baseline="0" dirty="0" smtClean="0"/>
              <a:t>Sonst bleibt dieser Bereich leer! </a:t>
            </a:r>
          </a:p>
          <a:p>
            <a:pPr>
              <a:buClr>
                <a:srgbClr val="086EA0"/>
              </a:buClr>
            </a:pPr>
            <a:r>
              <a:rPr lang="de-DE" sz="800" baseline="0" dirty="0" smtClean="0"/>
              <a:t>Jede Seite braucht Weiß-/Freiraum zu atmen bzw. zur Wirkung. Sonst wirkt die Folie gedrängt und voll</a:t>
            </a:r>
            <a:endParaRPr lang="de-DE" sz="800" dirty="0" smtClean="0"/>
          </a:p>
        </p:txBody>
      </p:sp>
      <p:sp>
        <p:nvSpPr>
          <p:cNvPr id="50" name="Gleichschenkliges Dreieck 49"/>
          <p:cNvSpPr/>
          <p:nvPr userDrawn="1"/>
        </p:nvSpPr>
        <p:spPr bwMode="auto">
          <a:xfrm flipV="1">
            <a:off x="5535448" y="7310215"/>
            <a:ext cx="1665000" cy="359999"/>
          </a:xfrm>
          <a:prstGeom prst="triangle">
            <a:avLst/>
          </a:prstGeom>
          <a:solidFill>
            <a:srgbClr val="AAD2F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endParaRPr lang="de-DE" sz="1600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6" name="Text Box 45"/>
          <p:cNvSpPr txBox="1">
            <a:spLocks noChangeArrowheads="1"/>
          </p:cNvSpPr>
          <p:nvPr userDrawn="1"/>
        </p:nvSpPr>
        <p:spPr bwMode="auto">
          <a:xfrm>
            <a:off x="5567197" y="7101988"/>
            <a:ext cx="734496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de-DE" sz="800" dirty="0" smtClean="0"/>
              <a:t>Beispielpfeil</a:t>
            </a:r>
          </a:p>
        </p:txBody>
      </p:sp>
      <p:cxnSp>
        <p:nvCxnSpPr>
          <p:cNvPr id="57" name="Gerader Verbinder 56"/>
          <p:cNvCxnSpPr/>
          <p:nvPr userDrawn="1"/>
        </p:nvCxnSpPr>
        <p:spPr>
          <a:xfrm>
            <a:off x="5436096" y="8109520"/>
            <a:ext cx="2295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45"/>
          <p:cNvSpPr txBox="1">
            <a:spLocks noChangeArrowheads="1"/>
          </p:cNvSpPr>
          <p:nvPr userDrawn="1"/>
        </p:nvSpPr>
        <p:spPr bwMode="auto">
          <a:xfrm>
            <a:off x="5535448" y="7876504"/>
            <a:ext cx="1739579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de-DE" sz="800" dirty="0" smtClean="0"/>
              <a:t>Beispiellinie: 50 % grau, 1 pt stark</a:t>
            </a:r>
          </a:p>
        </p:txBody>
      </p:sp>
      <p:sp>
        <p:nvSpPr>
          <p:cNvPr id="67" name="Bildplatzhalter 2"/>
          <p:cNvSpPr txBox="1">
            <a:spLocks/>
          </p:cNvSpPr>
          <p:nvPr userDrawn="1"/>
        </p:nvSpPr>
        <p:spPr>
          <a:xfrm>
            <a:off x="2119555" y="7317432"/>
            <a:ext cx="3267249" cy="352782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 smtClean="0"/>
              <a:t>Bilder (wo es Sinn macht, also nicht bei Bildern mit weißem Hintergrund, nicht freigestellt) grauen Rahmen 15%</a:t>
            </a:r>
          </a:p>
        </p:txBody>
      </p:sp>
    </p:spTree>
    <p:extLst>
      <p:ext uri="{BB962C8B-B14F-4D97-AF65-F5344CB8AC3E}">
        <p14:creationId xmlns:p14="http://schemas.microsoft.com/office/powerpoint/2010/main" val="276585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75" r:id="rId3"/>
    <p:sldLayoutId id="2147483681" r:id="rId4"/>
    <p:sldLayoutId id="2147483682" r:id="rId5"/>
    <p:sldLayoutId id="2147483678" r:id="rId6"/>
    <p:sldLayoutId id="2147483674" r:id="rId7"/>
    <p:sldLayoutId id="2147483679" r:id="rId8"/>
    <p:sldLayoutId id="2147483683" r:id="rId9"/>
    <p:sldLayoutId id="2147483684" r:id="rId10"/>
    <p:sldLayoutId id="2147483663" r:id="rId11"/>
    <p:sldLayoutId id="2147483677" r:id="rId12"/>
    <p:sldLayoutId id="2147483667" r:id="rId13"/>
    <p:sldLayoutId id="2147483673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ts val="2400"/>
        </a:lnSpc>
        <a:spcBef>
          <a:spcPct val="0"/>
        </a:spcBef>
        <a:buNone/>
        <a:defRPr sz="2000" b="1" kern="1200" baseline="0">
          <a:solidFill>
            <a:srgbClr val="086EA0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74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799" userDrawn="1">
          <p15:clr>
            <a:srgbClr val="F26B43"/>
          </p15:clr>
        </p15:guide>
        <p15:guide id="4" pos="5057" userDrawn="1">
          <p15:clr>
            <a:srgbClr val="F26B43"/>
          </p15:clr>
        </p15:guide>
        <p15:guide id="5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52000" y="3740976"/>
            <a:ext cx="2970000" cy="636072"/>
          </a:xfrm>
        </p:spPr>
        <p:txBody>
          <a:bodyPr/>
          <a:lstStyle/>
          <a:p>
            <a:r>
              <a:rPr lang="de-DE" sz="1400" dirty="0" smtClean="0"/>
              <a:t>Garching bei Muenchen, April 2016</a:t>
            </a:r>
            <a:endParaRPr lang="de-DE" sz="1400" dirty="0"/>
          </a:p>
          <a:p>
            <a:pPr lvl="1"/>
            <a:r>
              <a:rPr lang="de-DE" sz="1400" dirty="0" smtClean="0"/>
              <a:t>IDP Presentation</a:t>
            </a:r>
            <a:endParaRPr lang="de-DE" sz="1400" dirty="0"/>
          </a:p>
          <a:p>
            <a:pPr lvl="1"/>
            <a:r>
              <a:rPr lang="de-DE" sz="1400" dirty="0" smtClean="0"/>
              <a:t>Morteza Mostajab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3D visualization of the electromagnetic field intensity distribution for UHF-RFID-identification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53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virtual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Requirements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Environment coordinate’s origin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Gate dimensions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UHF Antenna’s </a:t>
            </a:r>
            <a:r>
              <a:rPr lang="en-US" sz="2400" dirty="0"/>
              <a:t>position and orientation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Defining these </a:t>
            </a:r>
            <a:r>
              <a:rPr lang="en-US" sz="2800" dirty="0" smtClean="0"/>
              <a:t>specifications: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Manually </a:t>
            </a:r>
            <a:r>
              <a:rPr lang="en-US" sz="2400" dirty="0"/>
              <a:t>using mouse or </a:t>
            </a:r>
            <a:r>
              <a:rPr lang="en-US" sz="2400" dirty="0" smtClean="0"/>
              <a:t>keyboard.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Requires measurements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Hard to measure orientation and position accurately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/>
              <a:t>a tracking system to detect them by processing the images.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virtual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52344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Defining environment coordinate system’s 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Defining Antenna’s position and orientation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Defines the gate’s dimensions implicitly</a:t>
            </a:r>
            <a:endParaRPr lang="en-US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sz="25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43" y="3810000"/>
            <a:ext cx="2747800" cy="212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69001"/>
            <a:ext cx="2621943" cy="20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Gate Dimension Determination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9" y="2590800"/>
            <a:ext cx="2585125" cy="19947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409" y="2590800"/>
            <a:ext cx="2585125" cy="19947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819" y="2590799"/>
            <a:ext cx="2585125" cy="1994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85" y="2613337"/>
            <a:ext cx="828571" cy="7047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10" y="2613337"/>
            <a:ext cx="828571" cy="7047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226" y="2613337"/>
            <a:ext cx="828571" cy="7047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44336">
            <a:off x="362973" y="3235782"/>
            <a:ext cx="828571" cy="7047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55664" flipH="1">
            <a:off x="1888436" y="3235783"/>
            <a:ext cx="828571" cy="7047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44336">
            <a:off x="3344628" y="3235782"/>
            <a:ext cx="828571" cy="7047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55664" flipH="1">
            <a:off x="4870091" y="3235783"/>
            <a:ext cx="828571" cy="7047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44336">
            <a:off x="6221797" y="3169620"/>
            <a:ext cx="828571" cy="7047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555664" flipH="1">
            <a:off x="7747260" y="3169621"/>
            <a:ext cx="828571" cy="70476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685800" y="3657600"/>
            <a:ext cx="0" cy="76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495800" y="2895600"/>
            <a:ext cx="0" cy="1524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516550" y="2895600"/>
            <a:ext cx="0" cy="1524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95765" y="3158351"/>
            <a:ext cx="18288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602724" y="3151526"/>
            <a:ext cx="18288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602150" y="3124881"/>
            <a:ext cx="182880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08460" y="2909437"/>
            <a:ext cx="20340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b="1" dirty="0">
                <a:solidFill>
                  <a:srgbClr val="FF0000"/>
                </a:solidFill>
              </a:rPr>
              <a:t>w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11653" y="2916707"/>
            <a:ext cx="20340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b="1" dirty="0">
                <a:solidFill>
                  <a:srgbClr val="FF0000"/>
                </a:solidFill>
              </a:rPr>
              <a:t>w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33750" y="2902519"/>
            <a:ext cx="20340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b="1" dirty="0">
                <a:solidFill>
                  <a:srgbClr val="FF0000"/>
                </a:solidFill>
              </a:rPr>
              <a:t>w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8386" y="3932627"/>
            <a:ext cx="2580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b="1" dirty="0" smtClean="0">
                <a:solidFill>
                  <a:srgbClr val="FF0000"/>
                </a:solidFill>
              </a:rPr>
              <a:t>h/2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61727" y="3556161"/>
            <a:ext cx="1090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b="1" dirty="0" smtClean="0">
                <a:solidFill>
                  <a:srgbClr val="FF0000"/>
                </a:solidFill>
              </a:rPr>
              <a:t>h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12050" y="3556161"/>
            <a:ext cx="1090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b="1" dirty="0" smtClean="0">
                <a:solidFill>
                  <a:srgbClr val="FF0000"/>
                </a:solidFill>
              </a:rPr>
              <a:t>h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2345767" y="3657600"/>
            <a:ext cx="0" cy="76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035341" y="3930878"/>
            <a:ext cx="25808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b="1" dirty="0" smtClean="0">
                <a:solidFill>
                  <a:srgbClr val="FF0000"/>
                </a:solidFill>
              </a:rPr>
              <a:t>h/2</a:t>
            </a:r>
            <a:endParaRPr lang="en-US" sz="14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88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Area of interest</a:t>
            </a:r>
            <a:r>
              <a:rPr lang="en-US" sz="2800" dirty="0" smtClean="0"/>
              <a:t> is an axis-aligned bounding box which the magnetic field values in it is of interest</a:t>
            </a:r>
            <a:r>
              <a:rPr lang="en-US" sz="2800" dirty="0" smtClean="0"/>
              <a:t>.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smtClean="0"/>
              <a:t>Defining the area of interest: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Using dipole’s head to </a:t>
            </a:r>
            <a:r>
              <a:rPr lang="en-US" sz="2100" dirty="0"/>
              <a:t>determine </a:t>
            </a:r>
            <a:r>
              <a:rPr lang="en-US" sz="2100" dirty="0" smtClean="0"/>
              <a:t>its min and max points</a:t>
            </a:r>
            <a:r>
              <a:rPr lang="en-US" sz="2100" dirty="0" smtClean="0"/>
              <a:t>.</a:t>
            </a:r>
            <a:endParaRPr lang="en-US" sz="2100" dirty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Manually enter the area of interest resolution.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" y="3505200"/>
            <a:ext cx="3706070" cy="2863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505200"/>
            <a:ext cx="384585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Assistant During Data Collection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Progress bar per grid’s element</a:t>
            </a:r>
            <a:endParaRPr lang="en-US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49" y="2057400"/>
            <a:ext cx="502990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Assistant During Data Collection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endParaRPr lang="en-US" sz="2100" dirty="0"/>
          </a:p>
        </p:txBody>
      </p:sp>
      <p:pic>
        <p:nvPicPr>
          <p:cNvPr id="4" name="lechn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200" y="1672725"/>
            <a:ext cx="7823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5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398380" cy="52079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Visualizing all collected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Visualizing magnetic field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Visualizing grid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Visualizing the magnetic field volume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203" t="17708" r="24231" b="11459"/>
          <a:stretch/>
        </p:blipFill>
        <p:spPr>
          <a:xfrm>
            <a:off x="2127090" y="3316225"/>
            <a:ext cx="4648200" cy="31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5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Torus/Sphere Glyph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39838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Rendering high number of torus/spheres on GPU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Generating geometries on the GPU </a:t>
            </a:r>
            <a:r>
              <a:rPr lang="en-US" sz="2400" dirty="0"/>
              <a:t>u</a:t>
            </a:r>
            <a:r>
              <a:rPr lang="en-US" sz="2400" dirty="0" smtClean="0"/>
              <a:t>sing geometry </a:t>
            </a:r>
            <a:r>
              <a:rPr lang="en-US" sz="2400" dirty="0" err="1" smtClean="0"/>
              <a:t>shader</a:t>
            </a:r>
            <a:endParaRPr lang="en-US" sz="2400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Using higher order primitives method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t="24387" r="17984" b="22566"/>
          <a:stretch/>
        </p:blipFill>
        <p:spPr>
          <a:xfrm>
            <a:off x="252000" y="3581400"/>
            <a:ext cx="4347076" cy="2716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4" t="26524" r="20830" b="23081"/>
          <a:stretch/>
        </p:blipFill>
        <p:spPr>
          <a:xfrm>
            <a:off x="4628105" y="3581400"/>
            <a:ext cx="4146884" cy="27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Torus/Sphere Glyph using Geometry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398380" cy="5207999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Not </a:t>
            </a:r>
            <a:r>
              <a:rPr lang="en-US" sz="1800" dirty="0"/>
              <a:t>smooth -&gt; Limitation in number of generated primitives and vertices.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4" t="28625" r="36666" b="23791"/>
          <a:stretch/>
        </p:blipFill>
        <p:spPr>
          <a:xfrm>
            <a:off x="6893465" y="3138332"/>
            <a:ext cx="1576552" cy="1262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3" t="23434" r="37617" b="23492"/>
          <a:stretch/>
        </p:blipFill>
        <p:spPr>
          <a:xfrm>
            <a:off x="6893465" y="1371600"/>
            <a:ext cx="1576552" cy="15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4642" y="1914421"/>
            <a:ext cx="557845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Center</a:t>
            </a:r>
            <a:br>
              <a:rPr lang="en-US" sz="1400" dirty="0" smtClean="0"/>
            </a:br>
            <a:r>
              <a:rPr lang="en-US" sz="1400" dirty="0" smtClean="0"/>
              <a:t>+</a:t>
            </a:r>
            <a:br>
              <a:rPr lang="en-US" sz="1400" dirty="0" smtClean="0"/>
            </a:br>
            <a:r>
              <a:rPr lang="en-US" sz="1400" dirty="0" smtClean="0"/>
              <a:t>Radius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16055" y="1803860"/>
            <a:ext cx="2057400" cy="867451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r>
              <a:rPr lang="en-US" sz="1700" kern="0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</a:t>
            </a:r>
            <a:r>
              <a:rPr lang="en-US" sz="1700" kern="0" dirty="0" err="1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Shader</a:t>
            </a: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1600200" y="1914421"/>
            <a:ext cx="1363455" cy="646331"/>
          </a:xfrm>
          <a:prstGeom prst="rightArrow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5305096" y="1902549"/>
            <a:ext cx="1363455" cy="646331"/>
          </a:xfrm>
          <a:prstGeom prst="rightArrow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896" y="3010770"/>
            <a:ext cx="1195584" cy="15081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Center</a:t>
            </a:r>
            <a:br>
              <a:rPr lang="en-US" sz="1400" dirty="0" smtClean="0"/>
            </a:br>
            <a:r>
              <a:rPr lang="en-US" sz="1400" dirty="0" smtClean="0"/>
              <a:t>+</a:t>
            </a:r>
            <a:br>
              <a:rPr lang="en-US" sz="1400" dirty="0" smtClean="0"/>
            </a:br>
            <a:r>
              <a:rPr lang="en-US" sz="1400" dirty="0" smtClean="0"/>
              <a:t>Inner Radius</a:t>
            </a:r>
            <a:br>
              <a:rPr lang="en-US" sz="1400" dirty="0" smtClean="0"/>
            </a:br>
            <a:r>
              <a:rPr lang="en-US" sz="1400" dirty="0" smtClean="0"/>
              <a:t>+</a:t>
            </a:r>
            <a:br>
              <a:rPr lang="en-US" sz="1400" dirty="0" smtClean="0"/>
            </a:br>
            <a:r>
              <a:rPr lang="en-US" sz="1400" dirty="0" smtClean="0"/>
              <a:t>Outer Radius</a:t>
            </a:r>
            <a:br>
              <a:rPr lang="en-US" sz="1400" dirty="0" smtClean="0"/>
            </a:br>
            <a:r>
              <a:rPr lang="en-US" sz="1400" dirty="0" smtClean="0"/>
              <a:t>+</a:t>
            </a:r>
            <a:br>
              <a:rPr lang="en-US" sz="1400" dirty="0" smtClean="0"/>
            </a:br>
            <a:r>
              <a:rPr lang="en-US" sz="1400" dirty="0" smtClean="0"/>
              <a:t>Transformation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118256" y="3335977"/>
            <a:ext cx="2057400" cy="867451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r>
              <a:rPr lang="en-US" sz="1700" kern="0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</a:t>
            </a:r>
            <a:r>
              <a:rPr lang="en-US" sz="1700" kern="0" dirty="0" err="1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Shader</a:t>
            </a: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1600199" y="3446536"/>
            <a:ext cx="1363455" cy="646331"/>
          </a:xfrm>
          <a:prstGeom prst="rightArrow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305095" y="3335977"/>
            <a:ext cx="1363455" cy="646331"/>
          </a:xfrm>
          <a:prstGeom prst="rightArrow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Torus/Sphere Glyph with Higher-Order Primitives (HOP)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5806108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Ray-casting </a:t>
            </a:r>
            <a:r>
              <a:rPr lang="en-US" sz="2800" dirty="0" smtClean="0"/>
              <a:t>sphere/torus: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Intersecting ray-sphere equation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Intersecting ray-torus equation: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Quartic Function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Requires double precision computation to reduce aliasing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Pixel-Accurate Primitives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630" t="32292" r="33601" b="22916"/>
          <a:stretch/>
        </p:blipFill>
        <p:spPr>
          <a:xfrm>
            <a:off x="6058108" y="1124244"/>
            <a:ext cx="2592272" cy="25333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604" y="3900332"/>
            <a:ext cx="3585653" cy="23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6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017000" y="1544381"/>
            <a:ext cx="5472000" cy="3924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332002" y="1751381"/>
            <a:ext cx="360000" cy="360000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962002" y="1751382"/>
            <a:ext cx="4436221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Introduction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332001" y="2273650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2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962001" y="2271556"/>
            <a:ext cx="4436222" cy="3651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Problem Definition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337901" y="2789668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3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67901" y="2789668"/>
            <a:ext cx="443053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Setting up the virtual world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32001" y="3326381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962001" y="3326382"/>
            <a:ext cx="443622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Data Collection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332000" y="3848650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5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962000" y="3848650"/>
            <a:ext cx="443622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Data Visualization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337900" y="4364668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6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67692" y="4364668"/>
            <a:ext cx="443053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Results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752" y="231243"/>
            <a:ext cx="3008644" cy="227364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081" y="249717"/>
            <a:ext cx="2789335" cy="2107917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06" y="2526126"/>
            <a:ext cx="2789335" cy="2107917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085" y="4634043"/>
            <a:ext cx="2789335" cy="2107917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216" y="2656602"/>
            <a:ext cx="2789335" cy="2107917"/>
          </a:xfrm>
          <a:prstGeom prst="rect">
            <a:avLst/>
          </a:prstGeom>
        </p:spPr>
      </p:pic>
      <p:cxnSp>
        <p:nvCxnSpPr>
          <p:cNvPr id="26" name="Gerader Verbinder 25"/>
          <p:cNvCxnSpPr/>
          <p:nvPr/>
        </p:nvCxnSpPr>
        <p:spPr>
          <a:xfrm flipV="1">
            <a:off x="14520537" y="2705911"/>
            <a:ext cx="2826879" cy="20586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V="1">
            <a:off x="14539308" y="249717"/>
            <a:ext cx="2826879" cy="20586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4827231" y="2422627"/>
            <a:ext cx="28456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</a:pPr>
            <a:r>
              <a:rPr lang="de-DE" sz="1200" dirty="0" smtClean="0"/>
              <a:t>Einheitliche Darstellung</a:t>
            </a:r>
          </a:p>
        </p:txBody>
      </p:sp>
    </p:spTree>
    <p:extLst>
      <p:ext uri="{BB962C8B-B14F-4D97-AF65-F5344CB8AC3E}">
        <p14:creationId xmlns:p14="http://schemas.microsoft.com/office/powerpoint/2010/main" val="243973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39838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Focus on part of dataset using transparency</a:t>
            </a:r>
            <a:endParaRPr lang="en-US" sz="1800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Using two scrollbars to define transparency for weak/strong values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672" t="28125" r="9005" b="25000"/>
          <a:stretch/>
        </p:blipFill>
        <p:spPr>
          <a:xfrm>
            <a:off x="4408714" y="3352800"/>
            <a:ext cx="4408010" cy="2744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419" t="28125" r="51741" b="25000"/>
          <a:stretch/>
        </p:blipFill>
        <p:spPr>
          <a:xfrm>
            <a:off x="230228" y="3352799"/>
            <a:ext cx="4149457" cy="27448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3145" t="56914" r="47970" b="14112"/>
          <a:stretch/>
        </p:blipFill>
        <p:spPr>
          <a:xfrm>
            <a:off x="7696200" y="1219200"/>
            <a:ext cx="1219200" cy="20785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7770812" y="1676400"/>
            <a:ext cx="611188" cy="146304"/>
          </a:xfrm>
          <a:prstGeom prst="rect">
            <a:avLst/>
          </a:prstGeom>
          <a:solidFill>
            <a:srgbClr val="FFFFFF"/>
          </a:solidFill>
          <a:ln w="38100">
            <a:noFill/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r>
              <a:rPr lang="en-US" sz="1200" kern="0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0.09</a:t>
            </a:r>
            <a:endParaRPr lang="en-US" sz="12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9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Volume Rendering (DVR)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39838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2D Projection of a 3D scalar field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Ray casting the volumetric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9" t="5581" r="15697" b="10698"/>
          <a:stretch/>
        </p:blipFill>
        <p:spPr>
          <a:xfrm>
            <a:off x="1521723" y="2286000"/>
            <a:ext cx="5858933" cy="40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Add </a:t>
            </a:r>
            <a:r>
              <a:rPr lang="en-US" sz="2100" dirty="0"/>
              <a:t>O</a:t>
            </a:r>
            <a:r>
              <a:rPr lang="en-US" sz="2100" dirty="0" smtClean="0"/>
              <a:t>rder Independent Transparency (OIT)</a:t>
            </a:r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800" y="2286822"/>
            <a:ext cx="4229808" cy="3172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" y="2286822"/>
            <a:ext cx="4229809" cy="31723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9253" y="5515495"/>
            <a:ext cx="17953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Wrong rendering order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91921" y="5515495"/>
            <a:ext cx="16895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Right rendering order</a:t>
            </a:r>
          </a:p>
        </p:txBody>
      </p:sp>
    </p:spTree>
    <p:extLst>
      <p:ext uri="{BB962C8B-B14F-4D97-AF65-F5344CB8AC3E}">
        <p14:creationId xmlns:p14="http://schemas.microsoft.com/office/powerpoint/2010/main" val="44802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 smtClean="0"/>
              <a:t>ClearView</a:t>
            </a:r>
            <a:r>
              <a:rPr lang="en-US" sz="2100" dirty="0" smtClean="0"/>
              <a:t> Technique to focus on a specific part of dataset </a:t>
            </a:r>
            <a:endParaRPr lang="en-US" sz="2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418" t="26042" r="47658" b="47917"/>
          <a:stretch/>
        </p:blipFill>
        <p:spPr>
          <a:xfrm>
            <a:off x="1524001" y="2057400"/>
            <a:ext cx="571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2343" t="26042" r="4570" b="47917"/>
          <a:stretch/>
        </p:blipFill>
        <p:spPr>
          <a:xfrm>
            <a:off x="1524001" y="4267200"/>
            <a:ext cx="571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1989000"/>
            <a:ext cx="9144000" cy="720000"/>
          </a:xfrm>
        </p:spPr>
        <p:txBody>
          <a:bodyPr>
            <a:noAutofit/>
          </a:bodyPr>
          <a:lstStyle/>
          <a:p>
            <a:pPr algn="ctr"/>
            <a:r>
              <a:rPr lang="de-DE" sz="3500" b="1" dirty="0" smtClean="0">
                <a:solidFill>
                  <a:srgbClr val="086EA0"/>
                </a:solidFill>
              </a:rPr>
              <a:t>Vielen Dank für Ihre Aufmerksamkeit!</a:t>
            </a:r>
            <a:endParaRPr lang="de-DE" sz="3500" b="1" dirty="0">
              <a:solidFill>
                <a:srgbClr val="086EA0"/>
              </a:solidFill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3008189" y="3204000"/>
            <a:ext cx="3147987" cy="2893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nl-NL" sz="1400" b="1" dirty="0">
                <a:solidFill>
                  <a:srgbClr val="086EA0"/>
                </a:solidFill>
              </a:rPr>
              <a:t> Prof. Dr.-Ing. Dipl.-Wi.-Ing. Willibald A. Günthner</a:t>
            </a:r>
          </a:p>
          <a:p>
            <a:pPr algn="ctr"/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400" dirty="0" smtClean="0">
                <a:solidFill>
                  <a:srgbClr val="086EA0"/>
                </a:solidFill>
              </a:rPr>
              <a:t>Technische Universität München </a:t>
            </a:r>
            <a:br>
              <a:rPr lang="de-DE" sz="1400" dirty="0" smtClean="0">
                <a:solidFill>
                  <a:srgbClr val="086EA0"/>
                </a:solidFill>
              </a:rPr>
            </a:br>
            <a:r>
              <a:rPr lang="de-DE" sz="1400" dirty="0" err="1" smtClean="0">
                <a:solidFill>
                  <a:srgbClr val="086EA0"/>
                </a:solidFill>
              </a:rPr>
              <a:t>fml</a:t>
            </a:r>
            <a:r>
              <a:rPr lang="de-DE" sz="1400" dirty="0" smtClean="0">
                <a:solidFill>
                  <a:srgbClr val="086EA0"/>
                </a:solidFill>
              </a:rPr>
              <a:t> - Lehrstuhl für Fördertechnik Materialfluss Logistik</a:t>
            </a:r>
          </a:p>
          <a:p>
            <a:pPr algn="ctr"/>
            <a:r>
              <a:rPr lang="de-DE" sz="1400" dirty="0" smtClean="0">
                <a:solidFill>
                  <a:srgbClr val="086EA0"/>
                </a:solidFill>
              </a:rPr>
              <a:t/>
            </a:r>
            <a:br>
              <a:rPr lang="de-DE" sz="1400" dirty="0" smtClean="0">
                <a:solidFill>
                  <a:srgbClr val="086EA0"/>
                </a:solidFill>
              </a:rPr>
            </a:br>
            <a:r>
              <a:rPr lang="de-DE" sz="1400" dirty="0" err="1" smtClean="0">
                <a:solidFill>
                  <a:srgbClr val="086EA0"/>
                </a:solidFill>
              </a:rPr>
              <a:t>Boltzmannstr</a:t>
            </a:r>
            <a:r>
              <a:rPr lang="de-DE" sz="1400" dirty="0" smtClean="0">
                <a:solidFill>
                  <a:srgbClr val="086EA0"/>
                </a:solidFill>
              </a:rPr>
              <a:t>. 15 </a:t>
            </a:r>
          </a:p>
          <a:p>
            <a:pPr algn="ctr"/>
            <a:r>
              <a:rPr lang="de-DE" sz="1400" dirty="0" smtClean="0">
                <a:solidFill>
                  <a:srgbClr val="086EA0"/>
                </a:solidFill>
              </a:rPr>
              <a:t>85748 Garching </a:t>
            </a:r>
          </a:p>
          <a:p>
            <a:pPr algn="ctr"/>
            <a:endParaRPr lang="de-DE" sz="1400" dirty="0" smtClean="0">
              <a:solidFill>
                <a:srgbClr val="086EA0"/>
              </a:solidFill>
            </a:endParaRPr>
          </a:p>
          <a:p>
            <a:pPr algn="ctr"/>
            <a:r>
              <a:rPr lang="de-DE" sz="1400" dirty="0" err="1" smtClean="0">
                <a:solidFill>
                  <a:srgbClr val="086EA0"/>
                </a:solidFill>
              </a:rPr>
              <a:t>Tel</a:t>
            </a:r>
            <a:r>
              <a:rPr lang="de-DE" sz="1400" dirty="0" smtClean="0">
                <a:solidFill>
                  <a:srgbClr val="086EA0"/>
                </a:solidFill>
              </a:rPr>
              <a:t> +49.89.289.15921</a:t>
            </a:r>
            <a:br>
              <a:rPr lang="de-DE" sz="1400" dirty="0" smtClean="0">
                <a:solidFill>
                  <a:srgbClr val="086EA0"/>
                </a:solidFill>
              </a:rPr>
            </a:br>
            <a:r>
              <a:rPr lang="de-DE" sz="1400" dirty="0" smtClean="0">
                <a:solidFill>
                  <a:srgbClr val="086EA0"/>
                </a:solidFill>
              </a:rPr>
              <a:t>Fax +49.89.289.15922</a:t>
            </a:r>
            <a:br>
              <a:rPr lang="de-DE" sz="1400" dirty="0" smtClean="0">
                <a:solidFill>
                  <a:srgbClr val="086EA0"/>
                </a:solidFill>
              </a:rPr>
            </a:br>
            <a:r>
              <a:rPr lang="de-DE" sz="1400" dirty="0" smtClean="0">
                <a:solidFill>
                  <a:srgbClr val="086EA0"/>
                </a:solidFill>
              </a:rPr>
              <a:t>E-Mail: </a:t>
            </a:r>
            <a:r>
              <a:rPr lang="de-DE" sz="1400" dirty="0" err="1" smtClean="0">
                <a:solidFill>
                  <a:srgbClr val="086EA0"/>
                </a:solidFill>
              </a:rPr>
              <a:t>kontakt</a:t>
            </a:r>
            <a:r>
              <a:rPr lang="de-DE" sz="1400" dirty="0" smtClean="0">
                <a:solidFill>
                  <a:srgbClr val="086EA0"/>
                </a:solidFill>
              </a:rPr>
              <a:t>@</a:t>
            </a:r>
            <a:r>
              <a:rPr lang="de-DE" sz="1400" dirty="0" err="1" smtClean="0">
                <a:solidFill>
                  <a:srgbClr val="086EA0"/>
                </a:solidFill>
              </a:rPr>
              <a:t>fml.mw.tum.de</a:t>
            </a:r>
            <a:endParaRPr lang="de-DE" sz="1400" dirty="0">
              <a:solidFill>
                <a:srgbClr val="086E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UHF-RFID-System demands reliable detection of transponders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knowledge of the field strength distribution in an area of interest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Speeds up optimizing the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general goal of the whole project: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Create a </a:t>
            </a:r>
            <a:r>
              <a:rPr lang="en-US" sz="2100" dirty="0" smtClean="0"/>
              <a:t>method and </a:t>
            </a:r>
            <a:r>
              <a:rPr lang="en-US" sz="2100" dirty="0" smtClean="0"/>
              <a:t>hardware to measure the field strength </a:t>
            </a:r>
            <a:r>
              <a:rPr lang="en-US" sz="2100" dirty="0" smtClean="0"/>
              <a:t>distribution.</a:t>
            </a:r>
            <a:endParaRPr lang="en-US" sz="2100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Using a </a:t>
            </a:r>
            <a:r>
              <a:rPr lang="en-US" sz="2100" dirty="0" smtClean="0"/>
              <a:t>mobile </a:t>
            </a:r>
            <a:r>
              <a:rPr lang="en-US" sz="2100" dirty="0" smtClean="0"/>
              <a:t>device</a:t>
            </a:r>
          </a:p>
        </p:txBody>
      </p:sp>
    </p:spTree>
    <p:extLst>
      <p:ext uri="{BB962C8B-B14F-4D97-AF65-F5344CB8AC3E}">
        <p14:creationId xmlns:p14="http://schemas.microsoft.com/office/powerpoint/2010/main" val="14916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Building a model of examined installation in 3d virtual </a:t>
            </a:r>
            <a:r>
              <a:rPr lang="en-US" sz="2800" dirty="0" smtClean="0"/>
              <a:t>world.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Should </a:t>
            </a:r>
            <a:r>
              <a:rPr lang="en-US" sz="2100" dirty="0"/>
              <a:t>be fast and </a:t>
            </a:r>
            <a:r>
              <a:rPr lang="en-US" sz="2100" dirty="0" smtClean="0"/>
              <a:t>intractable (Using tracking system).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</a:t>
            </a:r>
            <a:r>
              <a:rPr lang="en-US" sz="2800" dirty="0" smtClean="0"/>
              <a:t>ssist </a:t>
            </a:r>
            <a:r>
              <a:rPr lang="en-US" sz="2800" dirty="0"/>
              <a:t>the user during </a:t>
            </a:r>
            <a:r>
              <a:rPr lang="en-US" sz="2800" dirty="0" smtClean="0"/>
              <a:t>measurement by specific visualization.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</a:t>
            </a:r>
            <a:r>
              <a:rPr lang="en-US" sz="2400" dirty="0"/>
              <a:t>the measurement process </a:t>
            </a:r>
            <a:r>
              <a:rPr lang="en-US" sz="2400" dirty="0" smtClean="0"/>
              <a:t>faster.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Collect </a:t>
            </a:r>
            <a:r>
              <a:rPr lang="en-US" sz="2400" dirty="0"/>
              <a:t>enough data for an accurate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Visualize collected data in different ways</a:t>
            </a:r>
            <a:r>
              <a:rPr lang="en-US" sz="2800" dirty="0" smtClean="0"/>
              <a:t>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Investigate appropriate visualization methods.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To </a:t>
            </a:r>
            <a:r>
              <a:rPr lang="en-US" sz="2400" dirty="0"/>
              <a:t>detect weak/strong parts of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2653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ART-Tracker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49" t="31466" r="65572" b="44724"/>
          <a:stretch/>
        </p:blipFill>
        <p:spPr>
          <a:xfrm flipH="1">
            <a:off x="2144731" y="3742273"/>
            <a:ext cx="12192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49" t="31466" r="65572" b="44724"/>
          <a:stretch/>
        </p:blipFill>
        <p:spPr>
          <a:xfrm>
            <a:off x="5726131" y="3742273"/>
            <a:ext cx="12192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00" y="4881644"/>
            <a:ext cx="1724371" cy="15191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659331" y="4313773"/>
            <a:ext cx="1447800" cy="1003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06731" y="4313773"/>
            <a:ext cx="1752600" cy="1003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78" y="2194383"/>
            <a:ext cx="2343353" cy="1222427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1" idx="3"/>
          </p:cNvCxnSpPr>
          <p:nvPr/>
        </p:nvCxnSpPr>
        <p:spPr>
          <a:xfrm flipV="1">
            <a:off x="5726131" y="2805596"/>
            <a:ext cx="609600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0"/>
          </p:cNvCxnSpPr>
          <p:nvPr/>
        </p:nvCxnSpPr>
        <p:spPr>
          <a:xfrm flipV="1">
            <a:off x="63357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" idx="0"/>
          </p:cNvCxnSpPr>
          <p:nvPr/>
        </p:nvCxnSpPr>
        <p:spPr>
          <a:xfrm flipV="1">
            <a:off x="27543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1" idx="1"/>
          </p:cNvCxnSpPr>
          <p:nvPr/>
        </p:nvCxnSpPr>
        <p:spPr>
          <a:xfrm flipH="1" flipV="1">
            <a:off x="2754331" y="2805596"/>
            <a:ext cx="628447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66508" y="4890416"/>
            <a:ext cx="20085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IR Flashes From Camera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06637" y="4892385"/>
            <a:ext cx="20085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IR Flashes From Camera</a:t>
            </a:r>
          </a:p>
        </p:txBody>
      </p:sp>
    </p:spTree>
    <p:extLst>
      <p:ext uri="{BB962C8B-B14F-4D97-AF65-F5344CB8AC3E}">
        <p14:creationId xmlns:p14="http://schemas.microsoft.com/office/powerpoint/2010/main" val="41758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00" y="4881644"/>
            <a:ext cx="1724371" cy="1519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37485" y="1269000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ART-Tracker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91962" y="4890416"/>
            <a:ext cx="119423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Reflected Light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282762" y="4892385"/>
            <a:ext cx="119423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Reflected Light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 flipH="1">
            <a:off x="2144731" y="3742273"/>
            <a:ext cx="1219200" cy="1143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>
            <a:off x="5726131" y="3742273"/>
            <a:ext cx="1219200" cy="11430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4659331" y="4313773"/>
            <a:ext cx="1512869" cy="1003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2895600" y="4313773"/>
            <a:ext cx="1763731" cy="1003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78" y="2194383"/>
            <a:ext cx="2343353" cy="1222427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50" idx="3"/>
          </p:cNvCxnSpPr>
          <p:nvPr/>
        </p:nvCxnSpPr>
        <p:spPr>
          <a:xfrm flipV="1">
            <a:off x="5726131" y="2805596"/>
            <a:ext cx="609600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7" idx="0"/>
          </p:cNvCxnSpPr>
          <p:nvPr/>
        </p:nvCxnSpPr>
        <p:spPr>
          <a:xfrm flipV="1">
            <a:off x="63357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6" idx="0"/>
          </p:cNvCxnSpPr>
          <p:nvPr/>
        </p:nvCxnSpPr>
        <p:spPr>
          <a:xfrm flipV="1">
            <a:off x="27543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0" idx="1"/>
          </p:cNvCxnSpPr>
          <p:nvPr/>
        </p:nvCxnSpPr>
        <p:spPr>
          <a:xfrm flipH="1" flipV="1">
            <a:off x="2754331" y="2805596"/>
            <a:ext cx="628447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6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>
            <a:stCxn id="25" idx="0"/>
          </p:cNvCxnSpPr>
          <p:nvPr/>
        </p:nvCxnSpPr>
        <p:spPr>
          <a:xfrm flipV="1">
            <a:off x="63357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3" idx="0"/>
          </p:cNvCxnSpPr>
          <p:nvPr/>
        </p:nvCxnSpPr>
        <p:spPr>
          <a:xfrm flipV="1">
            <a:off x="27543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37485" y="1269000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ART-Tracker</a:t>
            </a:r>
            <a:endParaRPr lang="en-US" sz="2400" dirty="0"/>
          </a:p>
          <a:p>
            <a:pPr lvl="1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335731" y="3031573"/>
            <a:ext cx="0" cy="71070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54331" y="3031573"/>
            <a:ext cx="0" cy="71070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0648" y="3420439"/>
            <a:ext cx="22169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2D image data from camera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69846" y="3416810"/>
            <a:ext cx="22169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2D image data from camera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00" y="4881644"/>
            <a:ext cx="1724371" cy="15191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 flipH="1">
            <a:off x="2144731" y="3742273"/>
            <a:ext cx="1219200" cy="1143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>
            <a:off x="5726131" y="3742273"/>
            <a:ext cx="1219200" cy="1143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78" y="2194383"/>
            <a:ext cx="2343353" cy="1222427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33" idx="3"/>
          </p:cNvCxnSpPr>
          <p:nvPr/>
        </p:nvCxnSpPr>
        <p:spPr>
          <a:xfrm flipV="1">
            <a:off x="5726131" y="2805596"/>
            <a:ext cx="609600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3" idx="1"/>
          </p:cNvCxnSpPr>
          <p:nvPr/>
        </p:nvCxnSpPr>
        <p:spPr>
          <a:xfrm flipH="1" flipV="1">
            <a:off x="2754331" y="2805596"/>
            <a:ext cx="628447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0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>
            <a:stCxn id="25" idx="0"/>
          </p:cNvCxnSpPr>
          <p:nvPr/>
        </p:nvCxnSpPr>
        <p:spPr>
          <a:xfrm flipV="1">
            <a:off x="63357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3" idx="0"/>
          </p:cNvCxnSpPr>
          <p:nvPr/>
        </p:nvCxnSpPr>
        <p:spPr>
          <a:xfrm flipV="1">
            <a:off x="27543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37485" y="1269000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ART-Tracker</a:t>
            </a:r>
            <a:endParaRPr lang="en-US" sz="2400" dirty="0"/>
          </a:p>
          <a:p>
            <a:pPr lvl="1"/>
            <a:endParaRPr lang="en-US" dirty="0"/>
          </a:p>
        </p:txBody>
      </p:sp>
      <p:cxnSp>
        <p:nvCxnSpPr>
          <p:cNvPr id="19" name="Straight Arrow Connector 18"/>
          <p:cNvCxnSpPr>
            <a:stCxn id="33" idx="0"/>
          </p:cNvCxnSpPr>
          <p:nvPr/>
        </p:nvCxnSpPr>
        <p:spPr>
          <a:xfrm flipV="1">
            <a:off x="4554455" y="1447800"/>
            <a:ext cx="17545" cy="746583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85320" y="1218713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Marker Position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00" y="4881644"/>
            <a:ext cx="1724371" cy="15191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 flipH="1">
            <a:off x="2144731" y="3742273"/>
            <a:ext cx="1219200" cy="1143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>
            <a:off x="5726131" y="3742273"/>
            <a:ext cx="1219200" cy="1143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78" y="2194383"/>
            <a:ext cx="2343353" cy="1222427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33" idx="3"/>
          </p:cNvCxnSpPr>
          <p:nvPr/>
        </p:nvCxnSpPr>
        <p:spPr>
          <a:xfrm flipV="1">
            <a:off x="5726131" y="2805596"/>
            <a:ext cx="609600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3" idx="1"/>
          </p:cNvCxnSpPr>
          <p:nvPr/>
        </p:nvCxnSpPr>
        <p:spPr>
          <a:xfrm flipH="1" flipV="1">
            <a:off x="2754331" y="2805596"/>
            <a:ext cx="628447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loud 5"/>
          <p:cNvSpPr/>
          <p:nvPr/>
        </p:nvSpPr>
        <p:spPr bwMode="auto">
          <a:xfrm>
            <a:off x="5726131" y="1213870"/>
            <a:ext cx="2133600" cy="1259967"/>
          </a:xfrm>
          <a:prstGeom prst="cloud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r>
              <a:rPr lang="en-US" sz="1700" kern="0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optical rays</a:t>
            </a: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99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498" t="25000" r="47877" b="23958"/>
          <a:stretch/>
        </p:blipFill>
        <p:spPr>
          <a:xfrm>
            <a:off x="302112" y="2296648"/>
            <a:ext cx="2247868" cy="2039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386" t="23958" r="14276" b="26042"/>
          <a:stretch/>
        </p:blipFill>
        <p:spPr>
          <a:xfrm>
            <a:off x="5542213" y="2286000"/>
            <a:ext cx="3144587" cy="2039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788" y="2289391"/>
            <a:ext cx="2198617" cy="20469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079" y="4419600"/>
            <a:ext cx="20999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Coordinate System Origin </a:t>
            </a:r>
            <a:br>
              <a:rPr lang="en-US" sz="1400" dirty="0" smtClean="0"/>
            </a:br>
            <a:r>
              <a:rPr lang="en-US" sz="1400" dirty="0" smtClean="0"/>
              <a:t>Marker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80474" y="4419599"/>
            <a:ext cx="173124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Antenna Pose Marker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4542" y="4419599"/>
            <a:ext cx="18399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Dipole Tracking Marker</a:t>
            </a:r>
          </a:p>
        </p:txBody>
      </p:sp>
    </p:spTree>
    <p:extLst>
      <p:ext uri="{BB962C8B-B14F-4D97-AF65-F5344CB8AC3E}">
        <p14:creationId xmlns:p14="http://schemas.microsoft.com/office/powerpoint/2010/main" val="193244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fml-farben">
      <a:dk1>
        <a:srgbClr val="000000"/>
      </a:dk1>
      <a:lt1>
        <a:srgbClr val="FFFFFF"/>
      </a:lt1>
      <a:dk2>
        <a:srgbClr val="086EA0"/>
      </a:dk2>
      <a:lt2>
        <a:srgbClr val="E6E6E6"/>
      </a:lt2>
      <a:accent1>
        <a:srgbClr val="086EA0"/>
      </a:accent1>
      <a:accent2>
        <a:srgbClr val="E6E6E6"/>
      </a:accent2>
      <a:accent3>
        <a:srgbClr val="DCECF8"/>
      </a:accent3>
      <a:accent4>
        <a:srgbClr val="086EA0"/>
      </a:accent4>
      <a:accent5>
        <a:srgbClr val="FFFFFF"/>
      </a:accent5>
      <a:accent6>
        <a:srgbClr val="D9D9D9"/>
      </a:accent6>
      <a:hlink>
        <a:srgbClr val="086EA0"/>
      </a:hlink>
      <a:folHlink>
        <a:srgbClr val="AAD2F0"/>
      </a:folHlink>
    </a:clrScheme>
    <a:fontScheme name="FM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38100">
          <a:solidFill>
            <a:schemeClr val="bg1">
              <a:lumMod val="85000"/>
            </a:schemeClr>
          </a:solidFill>
          <a:miter lim="800000"/>
        </a:ln>
        <a:effectLst/>
        <a:extLst/>
      </a:spPr>
      <a:bodyPr lIns="0" tIns="0" rIns="0" bIns="0" rtlCol="0" anchor="ctr"/>
      <a:lstStyle>
        <a:defPPr algn="ctr" eaLnBrk="0" hangingPunct="0">
          <a:spcBef>
            <a:spcPct val="50000"/>
          </a:spcBef>
          <a:buClr>
            <a:srgbClr val="086EA0"/>
          </a:buClr>
          <a:defRPr sz="1700" kern="0" dirty="0">
            <a:solidFill>
              <a:srgbClr val="086EA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 w="1270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720"/>
          </a:spcBef>
          <a:buClr>
            <a:srgbClr val="086EA0"/>
          </a:buClr>
          <a:buFont typeface="Symbol" panose="05050102010706020507" pitchFamily="18" charset="2"/>
          <a:buChar char="-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sterfolien" id="{66ECCF0D-926B-473B-B046-35D29EF51B2F}" vid="{61A05B6B-6AE9-4952-A40F-83D9EF01EC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Vorlage_Präsentationen</Template>
  <TotalTime>3037</TotalTime>
  <Words>526</Words>
  <Application>Microsoft Office PowerPoint</Application>
  <PresentationFormat>On-screen Show (4:3)</PresentationFormat>
  <Paragraphs>148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Symbol</vt:lpstr>
      <vt:lpstr>Office Theme</vt:lpstr>
      <vt:lpstr>3D visualization of the electromagnetic field intensity distribution for UHF-RFID-identification</vt:lpstr>
      <vt:lpstr>Agenda</vt:lpstr>
      <vt:lpstr>Introduction</vt:lpstr>
      <vt:lpstr>Problem Definition</vt:lpstr>
      <vt:lpstr>Tracking System</vt:lpstr>
      <vt:lpstr>Tracking System</vt:lpstr>
      <vt:lpstr>Tracking System</vt:lpstr>
      <vt:lpstr>Tracking System</vt:lpstr>
      <vt:lpstr>Markers</vt:lpstr>
      <vt:lpstr>Setting up the virtual world</vt:lpstr>
      <vt:lpstr>Setting up the virtual world</vt:lpstr>
      <vt:lpstr>Gate Dimension Determination</vt:lpstr>
      <vt:lpstr>Data Collection</vt:lpstr>
      <vt:lpstr>User Assistant During Data Collection</vt:lpstr>
      <vt:lpstr>User Assistant During Data Collection</vt:lpstr>
      <vt:lpstr>Data Visualization</vt:lpstr>
      <vt:lpstr>Torus/Sphere Glyph</vt:lpstr>
      <vt:lpstr>Torus/Sphere Glyph using Geometry Shader</vt:lpstr>
      <vt:lpstr>Torus/Sphere Glyph with Higher-Order Primitives (HOP)</vt:lpstr>
      <vt:lpstr>Transparency</vt:lpstr>
      <vt:lpstr>Direct Volume Rendering (DVR)</vt:lpstr>
      <vt:lpstr>Future Works</vt:lpstr>
      <vt:lpstr>Future Works</vt:lpstr>
      <vt:lpstr>Vielen Dank für Ihre Aufmerksamkeit!</vt:lpstr>
    </vt:vector>
  </TitlesOfParts>
  <Company>Lehrstuhl fml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MortezA Mostajab</dc:creator>
  <cp:lastModifiedBy>MortezA Mostajab</cp:lastModifiedBy>
  <cp:revision>43</cp:revision>
  <dcterms:created xsi:type="dcterms:W3CDTF">2016-04-09T05:56:05Z</dcterms:created>
  <dcterms:modified xsi:type="dcterms:W3CDTF">2016-04-12T09:47:14Z</dcterms:modified>
</cp:coreProperties>
</file>